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5765800" cy="3244850"/>
  <p:notesSz cx="57658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26" d="100"/>
          <a:sy n="226" d="100"/>
        </p:scale>
        <p:origin x="708" y="17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5759996" cy="3239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221087" y="306384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141470" y="3059887"/>
            <a:ext cx="203200" cy="38735"/>
          </a:xfrm>
          <a:custGeom>
            <a:avLst/>
            <a:gdLst/>
            <a:ahLst/>
            <a:cxnLst/>
            <a:rect l="l" t="t" r="r" b="b"/>
            <a:pathLst>
              <a:path w="203200" h="38735">
                <a:moveTo>
                  <a:pt x="25400" y="0"/>
                </a:moveTo>
                <a:lnTo>
                  <a:pt x="0" y="19050"/>
                </a:lnTo>
                <a:lnTo>
                  <a:pt x="25400" y="38112"/>
                </a:lnTo>
                <a:lnTo>
                  <a:pt x="25400" y="0"/>
                </a:lnTo>
                <a:close/>
              </a:path>
              <a:path w="203200" h="38735">
                <a:moveTo>
                  <a:pt x="203200" y="19050"/>
                </a:moveTo>
                <a:lnTo>
                  <a:pt x="177800" y="0"/>
                </a:lnTo>
                <a:lnTo>
                  <a:pt x="177800" y="38112"/>
                </a:lnTo>
                <a:lnTo>
                  <a:pt x="203200" y="1905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475619" y="305353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4412450" y="305988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772318" y="30662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683417" y="305988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759618" y="305353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030597" y="3053536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954397" y="305988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030597" y="309163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699"/>
                </a:moveTo>
                <a:lnTo>
                  <a:pt x="50800" y="12699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301577" y="305353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5603025" y="3084016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5575961" y="305752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5481104" y="3053536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0"/>
            <a:ext cx="2880360" cy="116839"/>
          </a:xfrm>
          <a:custGeom>
            <a:avLst/>
            <a:gdLst/>
            <a:ahLst/>
            <a:cxnLst/>
            <a:rect l="l" t="t" r="r" b="b"/>
            <a:pathLst>
              <a:path w="2880360" h="116839">
                <a:moveTo>
                  <a:pt x="2880004" y="0"/>
                </a:moveTo>
                <a:lnTo>
                  <a:pt x="0" y="0"/>
                </a:lnTo>
                <a:lnTo>
                  <a:pt x="0" y="116687"/>
                </a:lnTo>
                <a:lnTo>
                  <a:pt x="2880004" y="116687"/>
                </a:lnTo>
                <a:lnTo>
                  <a:pt x="2880004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76552"/>
            <a:ext cx="295211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887B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5297" y="1035524"/>
            <a:ext cx="5097145" cy="134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11747" y="3149836"/>
            <a:ext cx="1496695" cy="90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23956" y="3151037"/>
            <a:ext cx="36195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00539" y="3151037"/>
            <a:ext cx="21590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12700">
              <a:lnSpc>
                <a:spcPts val="580"/>
              </a:lnSpc>
            </a:pPr>
            <a:fld id="{81D60167-4931-47E6-BA6A-407CBD079E47}" type="slidenum">
              <a:rPr spc="-20" dirty="0"/>
              <a:t>‹#›</a:t>
            </a:fld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slide" Target="slide1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4.xml"/><Relationship Id="rId7" Type="http://schemas.openxmlformats.org/officeDocument/2006/relationships/slide" Target="slide1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5.xml"/><Relationship Id="rId9" Type="http://schemas.openxmlformats.org/officeDocument/2006/relationships/slide" Target="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0004" y="0"/>
            <a:ext cx="2880360" cy="116839"/>
          </a:xfrm>
          <a:custGeom>
            <a:avLst/>
            <a:gdLst/>
            <a:ahLst/>
            <a:cxnLst/>
            <a:rect l="l" t="t" r="r" b="b"/>
            <a:pathLst>
              <a:path w="2880360" h="116839">
                <a:moveTo>
                  <a:pt x="2880004" y="0"/>
                </a:moveTo>
                <a:lnTo>
                  <a:pt x="0" y="0"/>
                </a:lnTo>
                <a:lnTo>
                  <a:pt x="0" y="116687"/>
                </a:lnTo>
                <a:lnTo>
                  <a:pt x="2880004" y="116687"/>
                </a:lnTo>
                <a:lnTo>
                  <a:pt x="2880004" y="0"/>
                </a:lnTo>
                <a:close/>
              </a:path>
            </a:pathLst>
          </a:custGeom>
          <a:solidFill>
            <a:srgbClr val="008AA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350" y="406349"/>
            <a:ext cx="622046" cy="62204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2573" y="348564"/>
            <a:ext cx="622056" cy="7376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7997" y="1225359"/>
            <a:ext cx="5184140" cy="557530"/>
          </a:xfrm>
          <a:prstGeom prst="rect">
            <a:avLst/>
          </a:prstGeom>
          <a:solidFill>
            <a:srgbClr val="005384"/>
          </a:solidFill>
        </p:spPr>
        <p:txBody>
          <a:bodyPr vert="horz" wrap="square" lIns="0" tIns="495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CypherSafe</a:t>
            </a:r>
            <a:endParaRPr sz="14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270"/>
              </a:spcBef>
            </a:pP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Encryption/Decryption,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Hashing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70" dirty="0">
                <a:solidFill>
                  <a:srgbClr val="FFFFFF"/>
                </a:solidFill>
                <a:latin typeface="Tahoma"/>
                <a:cs typeface="Tahoma"/>
              </a:rPr>
              <a:t>&amp;</a:t>
            </a:r>
            <a:r>
              <a:rPr sz="10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Digital</a:t>
            </a:r>
            <a:r>
              <a:rPr sz="10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Signature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1104" y="1946114"/>
            <a:ext cx="2618105" cy="865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  <a:tabLst>
                <a:tab pos="1165225" algn="l"/>
              </a:tabLst>
            </a:pPr>
            <a:r>
              <a:rPr sz="1000" b="1" spc="-10" dirty="0">
                <a:latin typeface="Arial"/>
                <a:cs typeface="Arial"/>
              </a:rPr>
              <a:t>Mohamed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Achek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b="1" spc="-10" dirty="0">
                <a:latin typeface="Arial"/>
                <a:cs typeface="Arial"/>
              </a:rPr>
              <a:t>Mohamed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Amine</a:t>
            </a:r>
            <a:r>
              <a:rPr sz="1000" b="1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Saoudi</a:t>
            </a:r>
            <a:endParaRPr sz="1000">
              <a:latin typeface="Arial"/>
              <a:cs typeface="Arial"/>
            </a:endParaRPr>
          </a:p>
          <a:p>
            <a:pPr marL="668020" marR="629285" algn="ctr">
              <a:lnSpc>
                <a:spcPct val="214100"/>
              </a:lnSpc>
              <a:spcBef>
                <a:spcPts val="20"/>
              </a:spcBef>
            </a:pPr>
            <a:r>
              <a:rPr sz="700" b="1" spc="-30" dirty="0">
                <a:latin typeface="Arial"/>
                <a:cs typeface="Arial"/>
              </a:rPr>
              <a:t>Advisor:</a:t>
            </a:r>
            <a:r>
              <a:rPr sz="700" b="1" spc="120" dirty="0">
                <a:latin typeface="Arial"/>
                <a:cs typeface="Arial"/>
              </a:rPr>
              <a:t> </a:t>
            </a:r>
            <a:r>
              <a:rPr sz="700" dirty="0">
                <a:latin typeface="Arial MT"/>
                <a:cs typeface="Arial MT"/>
              </a:rPr>
              <a:t>Prof.</a:t>
            </a:r>
            <a:r>
              <a:rPr sz="700" spc="125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Manel</a:t>
            </a:r>
            <a:r>
              <a:rPr sz="700" spc="35" dirty="0">
                <a:latin typeface="Arial MT"/>
                <a:cs typeface="Arial MT"/>
              </a:rPr>
              <a:t> </a:t>
            </a:r>
            <a:r>
              <a:rPr sz="700" spc="-10" dirty="0">
                <a:latin typeface="Arial MT"/>
                <a:cs typeface="Arial MT"/>
              </a:rPr>
              <a:t>Abdelkader</a:t>
            </a:r>
            <a:r>
              <a:rPr sz="700" spc="500" dirty="0">
                <a:latin typeface="Arial MT"/>
                <a:cs typeface="Arial MT"/>
              </a:rPr>
              <a:t> </a:t>
            </a:r>
            <a:r>
              <a:rPr sz="700" dirty="0">
                <a:latin typeface="Arial MT"/>
                <a:cs typeface="Arial MT"/>
              </a:rPr>
              <a:t>Tunis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25" dirty="0">
                <a:latin typeface="Arial MT"/>
                <a:cs typeface="Arial MT"/>
              </a:rPr>
              <a:t>Business</a:t>
            </a:r>
            <a:r>
              <a:rPr sz="700" spc="15" dirty="0">
                <a:latin typeface="Arial MT"/>
                <a:cs typeface="Arial MT"/>
              </a:rPr>
              <a:t> </a:t>
            </a:r>
            <a:r>
              <a:rPr sz="700" spc="-10" dirty="0">
                <a:latin typeface="Arial MT"/>
                <a:cs typeface="Arial MT"/>
              </a:rPr>
              <a:t>School</a:t>
            </a:r>
            <a:r>
              <a:rPr sz="700" spc="500" dirty="0">
                <a:latin typeface="Arial MT"/>
                <a:cs typeface="Arial MT"/>
              </a:rPr>
              <a:t> </a:t>
            </a:r>
            <a:r>
              <a:rPr sz="700" spc="-10" dirty="0">
                <a:latin typeface="Arial MT"/>
                <a:cs typeface="Arial MT"/>
              </a:rPr>
              <a:t>18/05/2025</a:t>
            </a:r>
            <a:endParaRPr sz="7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8" name="object 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34131" y="3151037"/>
            <a:ext cx="18224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20" dirty="0">
                <a:latin typeface="Arial MT"/>
                <a:cs typeface="Arial MT"/>
              </a:rPr>
              <a:t>0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125" dirty="0">
                <a:latin typeface="Arial MT"/>
                <a:cs typeface="Arial MT"/>
              </a:rPr>
              <a:t>/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-25" dirty="0">
                <a:latin typeface="Arial MT"/>
                <a:cs typeface="Arial MT"/>
              </a:rPr>
              <a:t>15</a:t>
            </a:r>
            <a:endParaRPr sz="5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85" dirty="0"/>
              <a:t>Image</a:t>
            </a:r>
            <a:r>
              <a:rPr spc="-20" dirty="0"/>
              <a:t> </a:t>
            </a:r>
            <a:r>
              <a:rPr spc="-25" dirty="0"/>
              <a:t>Encryption</a:t>
            </a:r>
          </a:p>
        </p:txBody>
      </p:sp>
      <p:sp>
        <p:nvSpPr>
          <p:cNvPr id="7" name="object 7"/>
          <p:cNvSpPr/>
          <p:nvPr/>
        </p:nvSpPr>
        <p:spPr>
          <a:xfrm>
            <a:off x="325551" y="1471193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551" y="166098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551" y="185077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9298" y="1160456"/>
            <a:ext cx="3267710" cy="9366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b="1" dirty="0">
                <a:latin typeface="Arial"/>
                <a:cs typeface="Arial"/>
              </a:rPr>
              <a:t>Partial Image </a:t>
            </a:r>
            <a:r>
              <a:rPr sz="1000" b="1" spc="-30" dirty="0">
                <a:latin typeface="Arial"/>
                <a:cs typeface="Arial"/>
              </a:rPr>
              <a:t>Encryption</a:t>
            </a:r>
            <a:r>
              <a:rPr sz="1000" b="1" dirty="0">
                <a:latin typeface="Arial"/>
                <a:cs typeface="Arial"/>
              </a:rPr>
              <a:t> with </a:t>
            </a:r>
            <a:r>
              <a:rPr sz="1000" b="1" spc="-20" dirty="0">
                <a:latin typeface="Arial"/>
                <a:cs typeface="Arial"/>
              </a:rPr>
              <a:t>AES:</a:t>
            </a:r>
            <a:endParaRPr sz="1000">
              <a:latin typeface="Arial"/>
              <a:cs typeface="Arial"/>
            </a:endParaRPr>
          </a:p>
          <a:p>
            <a:pPr marL="265430" marR="5080">
              <a:lnSpc>
                <a:spcPct val="124500"/>
              </a:lnSpc>
            </a:pPr>
            <a:r>
              <a:rPr sz="1000" dirty="0">
                <a:latin typeface="Tahoma"/>
                <a:cs typeface="Tahoma"/>
              </a:rPr>
              <a:t>Partial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applied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images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AES</a:t>
            </a:r>
            <a:r>
              <a:rPr sz="1000" spc="325" dirty="0">
                <a:latin typeface="Tahoma"/>
                <a:cs typeface="Tahoma"/>
              </a:rPr>
              <a:t> </a:t>
            </a:r>
            <a:r>
              <a:rPr sz="1000" b="1" dirty="0">
                <a:latin typeface="Arial"/>
                <a:cs typeface="Arial"/>
              </a:rPr>
              <a:t>AES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spc="-50" dirty="0">
                <a:latin typeface="Tahoma"/>
                <a:cs typeface="Tahoma"/>
              </a:rPr>
              <a:t>. </a:t>
            </a:r>
            <a:r>
              <a:rPr sz="1000" spc="-30" dirty="0">
                <a:latin typeface="Tahoma"/>
                <a:cs typeface="Tahoma"/>
              </a:rPr>
              <a:t>Selected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portions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(e.g.,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top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half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edges)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encrypted.</a:t>
            </a:r>
            <a:endParaRPr sz="1000">
              <a:latin typeface="Tahoma"/>
              <a:cs typeface="Tahoma"/>
            </a:endParaRPr>
          </a:p>
          <a:p>
            <a:pPr marL="265430" marR="458470">
              <a:lnSpc>
                <a:spcPct val="100000"/>
              </a:lnSpc>
              <a:spcBef>
                <a:spcPts val="295"/>
              </a:spcBef>
            </a:pPr>
            <a:r>
              <a:rPr sz="1000" spc="-25" dirty="0">
                <a:latin typeface="Tahoma"/>
                <a:cs typeface="Tahoma"/>
              </a:rPr>
              <a:t>Keeps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”visually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scrambled”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look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80" dirty="0">
                <a:latin typeface="Tahoma"/>
                <a:cs typeface="Tahoma"/>
              </a:rPr>
              <a:t>—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secure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yet </a:t>
            </a:r>
            <a:r>
              <a:rPr sz="1000" spc="-55" dirty="0">
                <a:latin typeface="Tahoma"/>
                <a:cs typeface="Tahoma"/>
              </a:rPr>
              <a:t>human-</a:t>
            </a:r>
            <a:r>
              <a:rPr sz="1000" spc="-10" dirty="0">
                <a:latin typeface="Tahoma"/>
                <a:cs typeface="Tahoma"/>
              </a:rPr>
              <a:t>visible.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3573" y="820137"/>
            <a:ext cx="1814299" cy="1814299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9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4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300" y="176552"/>
            <a:ext cx="26181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00887B"/>
                </a:solidFill>
                <a:latin typeface="Tahoma"/>
                <a:cs typeface="Tahoma"/>
              </a:rPr>
              <a:t>Video</a:t>
            </a:r>
            <a:r>
              <a:rPr sz="1400" spc="-55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887B"/>
                </a:solidFill>
                <a:latin typeface="Tahoma"/>
                <a:cs typeface="Tahoma"/>
              </a:rPr>
              <a:t>Encryption</a:t>
            </a:r>
            <a:r>
              <a:rPr sz="1400" spc="-55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887B"/>
                </a:solidFill>
                <a:latin typeface="Tahoma"/>
                <a:cs typeface="Tahoma"/>
              </a:rPr>
              <a:t>–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887B"/>
                </a:solidFill>
                <a:latin typeface="Tahoma"/>
                <a:cs typeface="Tahoma"/>
              </a:rPr>
              <a:t>AI</a:t>
            </a:r>
            <a:r>
              <a:rPr sz="1400" spc="-55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887B"/>
                </a:solidFill>
                <a:latin typeface="Tahoma"/>
                <a:cs typeface="Tahoma"/>
              </a:rPr>
              <a:t>Face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887B"/>
                </a:solidFill>
                <a:latin typeface="Tahoma"/>
                <a:cs typeface="Tahoma"/>
              </a:rPr>
              <a:t>Hiding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8" name="object 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5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10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  <p:pic>
        <p:nvPicPr>
          <p:cNvPr id="15" name="encrypted_trump_video">
            <a:hlinkClick r:id="" action="ppaction://media"/>
            <a:extLst>
              <a:ext uri="{FF2B5EF4-FFF2-40B4-BE49-F238E27FC236}">
                <a16:creationId xmlns:a16="http://schemas.microsoft.com/office/drawing/2014/main" id="{37F2167F-6201-2186-171C-AE8C3E763A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5900" y="460797"/>
            <a:ext cx="5393424" cy="2648039"/>
          </a:xfrm>
          <a:prstGeom prst="rect">
            <a:avLst/>
          </a:prstGeom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Main</a:t>
            </a:r>
            <a:r>
              <a:rPr spc="-40" dirty="0"/>
              <a:t> </a:t>
            </a:r>
            <a:r>
              <a:rPr dirty="0"/>
              <a:t>Project</a:t>
            </a:r>
            <a:r>
              <a:rPr spc="-40" dirty="0"/>
              <a:t> </a:t>
            </a:r>
            <a:r>
              <a:rPr spc="-30" dirty="0"/>
              <a:t>and</a:t>
            </a:r>
            <a:r>
              <a:rPr spc="-40" dirty="0"/>
              <a:t> </a:t>
            </a:r>
            <a:r>
              <a:rPr spc="-25" dirty="0"/>
              <a:t>Tackled</a:t>
            </a:r>
            <a:r>
              <a:rPr spc="-40" dirty="0"/>
              <a:t> </a:t>
            </a:r>
            <a:r>
              <a:rPr spc="-45" dirty="0"/>
              <a:t>Sub-</a:t>
            </a:r>
            <a:r>
              <a:rPr spc="-10" dirty="0"/>
              <a:t>Projects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5821" y="561708"/>
            <a:ext cx="5268595" cy="205104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1016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Main</a:t>
            </a:r>
            <a:r>
              <a:rPr sz="1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Project:</a:t>
            </a:r>
            <a:r>
              <a:rPr sz="1000" b="1" spc="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r>
              <a:rPr sz="1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000" b="1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File</a:t>
            </a:r>
            <a:r>
              <a:rPr sz="100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Encryption/Decryption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5821" y="766241"/>
            <a:ext cx="5268595" cy="826135"/>
            <a:chOff x="245821" y="766241"/>
            <a:chExt cx="5268595" cy="826135"/>
          </a:xfrm>
        </p:grpSpPr>
        <p:sp>
          <p:nvSpPr>
            <p:cNvPr id="9" name="object 9"/>
            <p:cNvSpPr/>
            <p:nvPr/>
          </p:nvSpPr>
          <p:spPr>
            <a:xfrm>
              <a:off x="245821" y="766241"/>
              <a:ext cx="5268595" cy="826135"/>
            </a:xfrm>
            <a:custGeom>
              <a:avLst/>
              <a:gdLst/>
              <a:ahLst/>
              <a:cxnLst/>
              <a:rect l="l" t="t" r="r" b="b"/>
              <a:pathLst>
                <a:path w="5268595" h="826135">
                  <a:moveTo>
                    <a:pt x="5268353" y="0"/>
                  </a:moveTo>
                  <a:lnTo>
                    <a:pt x="0" y="0"/>
                  </a:lnTo>
                  <a:lnTo>
                    <a:pt x="0" y="825931"/>
                  </a:lnTo>
                  <a:lnTo>
                    <a:pt x="5268353" y="825931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538" y="1051636"/>
              <a:ext cx="56515" cy="436245"/>
            </a:xfrm>
            <a:custGeom>
              <a:avLst/>
              <a:gdLst/>
              <a:ahLst/>
              <a:cxnLst/>
              <a:rect l="l" t="t" r="r" b="b"/>
              <a:pathLst>
                <a:path w="56515" h="436244">
                  <a:moveTo>
                    <a:pt x="56235" y="379577"/>
                  </a:moveTo>
                  <a:lnTo>
                    <a:pt x="0" y="379577"/>
                  </a:lnTo>
                  <a:lnTo>
                    <a:pt x="0" y="435813"/>
                  </a:lnTo>
                  <a:lnTo>
                    <a:pt x="56235" y="435813"/>
                  </a:lnTo>
                  <a:lnTo>
                    <a:pt x="56235" y="379577"/>
                  </a:lnTo>
                  <a:close/>
                </a:path>
                <a:path w="56515" h="436244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5" h="436244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5821" y="766241"/>
            <a:ext cx="5268595" cy="82613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95"/>
              </a:spcBef>
            </a:pPr>
            <a:r>
              <a:rPr sz="1000" dirty="0">
                <a:latin typeface="Tahoma"/>
                <a:cs typeface="Tahoma"/>
              </a:rPr>
              <a:t>This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0" dirty="0">
                <a:latin typeface="Tahoma"/>
                <a:cs typeface="Tahoma"/>
              </a:rPr>
              <a:t> the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project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80" dirty="0">
                <a:latin typeface="Tahoma"/>
                <a:cs typeface="Tahoma"/>
              </a:rPr>
              <a:t>we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have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been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developing.</a:t>
            </a:r>
            <a:r>
              <a:rPr sz="1000" spc="7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involves:</a:t>
            </a:r>
            <a:endParaRPr sz="1000">
              <a:latin typeface="Tahoma"/>
              <a:cs typeface="Tahoma"/>
            </a:endParaRPr>
          </a:p>
          <a:p>
            <a:pPr marL="294640" marR="1253490">
              <a:lnSpc>
                <a:spcPct val="124500"/>
              </a:lnSpc>
            </a:pPr>
            <a:r>
              <a:rPr sz="1000" spc="-25" dirty="0">
                <a:latin typeface="Tahoma"/>
                <a:cs typeface="Tahoma"/>
              </a:rPr>
              <a:t>Combining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(AES)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asymmetric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(RSA,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ECC)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encryption. </a:t>
            </a:r>
            <a:r>
              <a:rPr sz="1000" spc="-30" dirty="0">
                <a:latin typeface="Tahoma"/>
                <a:cs typeface="Tahoma"/>
              </a:rPr>
              <a:t>Ensuring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confidentiality,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integrity,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authenticity.</a:t>
            </a:r>
            <a:endParaRPr sz="1000">
              <a:latin typeface="Tahoma"/>
              <a:cs typeface="Tahoma"/>
            </a:endParaRPr>
          </a:p>
          <a:p>
            <a:pPr marL="294640">
              <a:lnSpc>
                <a:spcPct val="100000"/>
              </a:lnSpc>
              <a:spcBef>
                <a:spcPts val="295"/>
              </a:spcBef>
            </a:pPr>
            <a:r>
              <a:rPr sz="1000" spc="-10" dirty="0">
                <a:latin typeface="Tahoma"/>
                <a:cs typeface="Tahoma"/>
              </a:rPr>
              <a:t>Providing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interactive,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user-</a:t>
            </a:r>
            <a:r>
              <a:rPr sz="1000" spc="-35" dirty="0">
                <a:latin typeface="Tahoma"/>
                <a:cs typeface="Tahoma"/>
              </a:rPr>
              <a:t>friendly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</a:t>
            </a:r>
            <a:r>
              <a:rPr sz="1000" spc="-10" dirty="0">
                <a:latin typeface="Tahoma"/>
                <a:cs typeface="Tahoma"/>
              </a:rPr>
              <a:t> platform.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5821" y="1702346"/>
            <a:ext cx="5268595" cy="1510030"/>
            <a:chOff x="245821" y="1702346"/>
            <a:chExt cx="5268595" cy="1510030"/>
          </a:xfrm>
        </p:grpSpPr>
        <p:sp>
          <p:nvSpPr>
            <p:cNvPr id="13" name="object 13"/>
            <p:cNvSpPr/>
            <p:nvPr/>
          </p:nvSpPr>
          <p:spPr>
            <a:xfrm>
              <a:off x="245821" y="1702346"/>
              <a:ext cx="5268595" cy="190500"/>
            </a:xfrm>
            <a:custGeom>
              <a:avLst/>
              <a:gdLst/>
              <a:ahLst/>
              <a:cxnLst/>
              <a:rect l="l" t="t" r="r" b="b"/>
              <a:pathLst>
                <a:path w="5268595" h="190500">
                  <a:moveTo>
                    <a:pt x="0" y="190487"/>
                  </a:moveTo>
                  <a:lnTo>
                    <a:pt x="5268353" y="190487"/>
                  </a:lnTo>
                  <a:lnTo>
                    <a:pt x="5268353" y="0"/>
                  </a:lnTo>
                  <a:lnTo>
                    <a:pt x="0" y="0"/>
                  </a:lnTo>
                  <a:lnTo>
                    <a:pt x="0" y="190487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5821" y="1892833"/>
              <a:ext cx="5268595" cy="1319530"/>
            </a:xfrm>
            <a:custGeom>
              <a:avLst/>
              <a:gdLst/>
              <a:ahLst/>
              <a:cxnLst/>
              <a:rect l="l" t="t" r="r" b="b"/>
              <a:pathLst>
                <a:path w="5268595" h="1319530">
                  <a:moveTo>
                    <a:pt x="5268353" y="0"/>
                  </a:moveTo>
                  <a:lnTo>
                    <a:pt x="0" y="0"/>
                  </a:lnTo>
                  <a:lnTo>
                    <a:pt x="0" y="1319377"/>
                  </a:lnTo>
                  <a:lnTo>
                    <a:pt x="5268353" y="1319377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21538" y="2178227"/>
              <a:ext cx="56515" cy="777875"/>
            </a:xfrm>
            <a:custGeom>
              <a:avLst/>
              <a:gdLst/>
              <a:ahLst/>
              <a:cxnLst/>
              <a:rect l="l" t="t" r="r" b="b"/>
              <a:pathLst>
                <a:path w="56515" h="777875">
                  <a:moveTo>
                    <a:pt x="56235" y="721194"/>
                  </a:moveTo>
                  <a:lnTo>
                    <a:pt x="0" y="721194"/>
                  </a:lnTo>
                  <a:lnTo>
                    <a:pt x="0" y="777430"/>
                  </a:lnTo>
                  <a:lnTo>
                    <a:pt x="56235" y="777430"/>
                  </a:lnTo>
                  <a:lnTo>
                    <a:pt x="56235" y="721194"/>
                  </a:lnTo>
                  <a:close/>
                </a:path>
                <a:path w="56515" h="777875">
                  <a:moveTo>
                    <a:pt x="56235" y="531406"/>
                  </a:moveTo>
                  <a:lnTo>
                    <a:pt x="0" y="531406"/>
                  </a:lnTo>
                  <a:lnTo>
                    <a:pt x="0" y="587641"/>
                  </a:lnTo>
                  <a:lnTo>
                    <a:pt x="56235" y="587641"/>
                  </a:lnTo>
                  <a:lnTo>
                    <a:pt x="56235" y="531406"/>
                  </a:lnTo>
                  <a:close/>
                </a:path>
                <a:path w="56515" h="777875">
                  <a:moveTo>
                    <a:pt x="56235" y="341617"/>
                  </a:moveTo>
                  <a:lnTo>
                    <a:pt x="0" y="341617"/>
                  </a:lnTo>
                  <a:lnTo>
                    <a:pt x="0" y="397852"/>
                  </a:lnTo>
                  <a:lnTo>
                    <a:pt x="56235" y="397852"/>
                  </a:lnTo>
                  <a:lnTo>
                    <a:pt x="56235" y="341617"/>
                  </a:lnTo>
                  <a:close/>
                </a:path>
                <a:path w="56515" h="777875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75297" y="1632705"/>
            <a:ext cx="5209540" cy="151320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000" b="1" spc="-40" dirty="0">
                <a:solidFill>
                  <a:srgbClr val="FFFFFF"/>
                </a:solidFill>
                <a:latin typeface="Arial"/>
                <a:cs typeface="Arial"/>
              </a:rPr>
              <a:t>Sub-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Projects</a:t>
            </a:r>
            <a:r>
              <a:rPr sz="10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Tackled</a:t>
            </a:r>
            <a:r>
              <a:rPr sz="10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Alongside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000" dirty="0">
                <a:latin typeface="Tahoma"/>
                <a:cs typeface="Tahoma"/>
              </a:rPr>
              <a:t>To</a:t>
            </a:r>
            <a:r>
              <a:rPr sz="1000" spc="-6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fully</a:t>
            </a:r>
            <a:r>
              <a:rPr sz="1000" spc="-30" dirty="0">
                <a:latin typeface="Tahoma"/>
                <a:cs typeface="Tahoma"/>
              </a:rPr>
              <a:t> realize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Project</a:t>
            </a:r>
            <a:r>
              <a:rPr sz="1000" spc="-30" dirty="0">
                <a:latin typeface="Tahoma"/>
                <a:cs typeface="Tahoma"/>
              </a:rPr>
              <a:t> 11,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85" dirty="0">
                <a:latin typeface="Tahoma"/>
                <a:cs typeface="Tahoma"/>
              </a:rPr>
              <a:t>we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tackled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additional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mini-projects,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including:</a:t>
            </a:r>
            <a:endParaRPr sz="1000">
              <a:latin typeface="Tahoma"/>
              <a:cs typeface="Tahoma"/>
            </a:endParaRPr>
          </a:p>
          <a:p>
            <a:pPr marL="265430" marR="5080">
              <a:lnSpc>
                <a:spcPct val="100000"/>
              </a:lnSpc>
              <a:spcBef>
                <a:spcPts val="295"/>
              </a:spcBef>
            </a:pPr>
            <a:r>
              <a:rPr sz="1000" b="1" dirty="0">
                <a:latin typeface="Arial"/>
                <a:cs typeface="Arial"/>
              </a:rPr>
              <a:t>Project</a:t>
            </a:r>
            <a:r>
              <a:rPr sz="1000" b="1" spc="6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1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–</a:t>
            </a:r>
            <a:r>
              <a:rPr sz="1000" b="1" spc="6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Text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Encryption/Decryption:</a:t>
            </a:r>
            <a:r>
              <a:rPr sz="1000" b="1" spc="155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Securing</a:t>
            </a:r>
            <a:r>
              <a:rPr sz="1000" dirty="0">
                <a:latin typeface="Tahoma"/>
                <a:cs typeface="Tahoma"/>
              </a:rPr>
              <a:t> text </a:t>
            </a:r>
            <a:r>
              <a:rPr sz="1000" spc="-20" dirty="0">
                <a:latin typeface="Tahoma"/>
                <a:cs typeface="Tahoma"/>
              </a:rPr>
              <a:t>content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using</a:t>
            </a:r>
            <a:r>
              <a:rPr sz="1000" dirty="0">
                <a:latin typeface="Tahoma"/>
                <a:cs typeface="Tahoma"/>
              </a:rPr>
              <a:t> both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20" dirty="0">
                <a:latin typeface="Tahoma"/>
                <a:cs typeface="Tahoma"/>
              </a:rPr>
              <a:t>&amp; </a:t>
            </a:r>
            <a:r>
              <a:rPr sz="1000" spc="-35" dirty="0">
                <a:latin typeface="Tahoma"/>
                <a:cs typeface="Tahoma"/>
              </a:rPr>
              <a:t>asymmetric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Encryption/Decryption.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0"/>
              </a:spcBef>
            </a:pPr>
            <a:r>
              <a:rPr sz="1000" b="1" dirty="0">
                <a:latin typeface="Arial"/>
                <a:cs typeface="Arial"/>
              </a:rPr>
              <a:t>Project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3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–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Image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Encryption: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Partially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encrypting </a:t>
            </a:r>
            <a:r>
              <a:rPr sz="1000" spc="-45" dirty="0">
                <a:latin typeface="Tahoma"/>
                <a:cs typeface="Tahoma"/>
              </a:rPr>
              <a:t>images</a:t>
            </a:r>
            <a:r>
              <a:rPr sz="1000" spc="-30" dirty="0">
                <a:latin typeface="Tahoma"/>
                <a:cs typeface="Tahoma"/>
              </a:rPr>
              <a:t> using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AES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visual </a:t>
            </a:r>
            <a:r>
              <a:rPr sz="1000" spc="-10" dirty="0">
                <a:latin typeface="Tahoma"/>
                <a:cs typeface="Tahoma"/>
              </a:rPr>
              <a:t>security.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b="1" dirty="0">
                <a:latin typeface="Arial"/>
                <a:cs typeface="Arial"/>
              </a:rPr>
              <a:t>Project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4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–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60" dirty="0">
                <a:latin typeface="Arial"/>
                <a:cs typeface="Arial"/>
              </a:rPr>
              <a:t>Password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Strength: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spc="-45" dirty="0">
                <a:latin typeface="Tahoma"/>
                <a:cs typeface="Tahoma"/>
              </a:rPr>
              <a:t>Implementing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password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strength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evaluation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mechanism.</a:t>
            </a:r>
            <a:endParaRPr sz="1000">
              <a:latin typeface="Tahoma"/>
              <a:cs typeface="Tahoma"/>
            </a:endParaRPr>
          </a:p>
          <a:p>
            <a:pPr marL="265430" marR="5080">
              <a:lnSpc>
                <a:spcPct val="100000"/>
              </a:lnSpc>
              <a:spcBef>
                <a:spcPts val="295"/>
              </a:spcBef>
            </a:pPr>
            <a:r>
              <a:rPr sz="1000" b="1" dirty="0">
                <a:latin typeface="Arial"/>
                <a:cs typeface="Arial"/>
              </a:rPr>
              <a:t>Project</a:t>
            </a:r>
            <a:r>
              <a:rPr sz="1000" b="1" spc="9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5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–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Web-</a:t>
            </a:r>
            <a:r>
              <a:rPr sz="1000" b="1" spc="-20" dirty="0">
                <a:latin typeface="Arial"/>
                <a:cs typeface="Arial"/>
              </a:rPr>
              <a:t>Based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Facial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Authentication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System:</a:t>
            </a:r>
            <a:r>
              <a:rPr sz="1000" b="1" spc="229" dirty="0">
                <a:latin typeface="Arial"/>
                <a:cs typeface="Arial"/>
              </a:rPr>
              <a:t> </a:t>
            </a:r>
            <a:r>
              <a:rPr sz="1000" spc="-40" dirty="0">
                <a:latin typeface="Tahoma"/>
                <a:cs typeface="Tahoma"/>
              </a:rPr>
              <a:t>Implementing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face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recognition </a:t>
            </a:r>
            <a:r>
              <a:rPr sz="1000" spc="-30" dirty="0">
                <a:latin typeface="Tahoma"/>
                <a:cs typeface="Tahoma"/>
              </a:rPr>
              <a:t>through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webcam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 </a:t>
            </a:r>
            <a:r>
              <a:rPr sz="1000" spc="-55" dirty="0">
                <a:latin typeface="Tahoma"/>
                <a:cs typeface="Tahoma"/>
              </a:rPr>
              <a:t>secure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user</a:t>
            </a:r>
            <a:r>
              <a:rPr sz="1000" spc="-10" dirty="0">
                <a:latin typeface="Tahoma"/>
                <a:cs typeface="Tahoma"/>
              </a:rPr>
              <a:t> authentication.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8" name="object 1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11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71965" y="-1451"/>
            <a:ext cx="26479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Diagram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300" y="176552"/>
            <a:ext cx="6572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00887B"/>
                </a:solidFill>
                <a:latin typeface="Tahoma"/>
                <a:cs typeface="Tahoma"/>
              </a:rPr>
              <a:t>Diagram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561467"/>
            <a:ext cx="5760085" cy="2679065"/>
            <a:chOff x="0" y="561467"/>
            <a:chExt cx="5760085" cy="26790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6002" y="561467"/>
              <a:ext cx="3887772" cy="262282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0" y="3148622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9973" y="3148622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9946" y="3148622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12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0150" y="-1451"/>
            <a:ext cx="61658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Results</a:t>
            </a:r>
            <a:r>
              <a:rPr sz="500" spc="20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500" spc="60" dirty="0">
                <a:latin typeface="Arial MT"/>
                <a:cs typeface="Arial MT"/>
                <a:hlinkClick r:id="rId2" action="ppaction://hlinksldjump"/>
              </a:rPr>
              <a:t>&amp;</a:t>
            </a:r>
            <a:r>
              <a:rPr sz="500" spc="20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Evaluation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5" dirty="0"/>
              <a:t>Results</a:t>
            </a:r>
            <a:r>
              <a:rPr spc="-15" dirty="0"/>
              <a:t> </a:t>
            </a:r>
            <a:r>
              <a:rPr spc="120" dirty="0"/>
              <a:t>&amp;</a:t>
            </a:r>
            <a:r>
              <a:rPr spc="-15" dirty="0"/>
              <a:t> </a:t>
            </a:r>
            <a:r>
              <a:rPr spc="-25" dirty="0"/>
              <a:t>Evaluation</a:t>
            </a:r>
          </a:p>
        </p:txBody>
      </p:sp>
      <p:sp>
        <p:nvSpPr>
          <p:cNvPr id="7" name="object 7"/>
          <p:cNvSpPr/>
          <p:nvPr/>
        </p:nvSpPr>
        <p:spPr>
          <a:xfrm>
            <a:off x="421551" y="110020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551" y="144181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51" y="178343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551" y="2125065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8358" y="1017211"/>
            <a:ext cx="4956810" cy="1354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sz="1000" b="1" spc="-55" dirty="0">
                <a:latin typeface="Arial"/>
                <a:cs typeface="Arial"/>
              </a:rPr>
              <a:t>Robustness: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CypherSafe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successfully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encrypted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decrypted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files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various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formats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105" dirty="0">
                <a:latin typeface="Tahoma"/>
                <a:cs typeface="Tahoma"/>
              </a:rPr>
              <a:t>(</a:t>
            </a:r>
            <a:r>
              <a:rPr sz="1000" spc="105" dirty="0">
                <a:latin typeface="Calibri"/>
                <a:cs typeface="Calibri"/>
              </a:rPr>
              <a:t>.txt</a:t>
            </a:r>
            <a:r>
              <a:rPr sz="1000" spc="105" dirty="0">
                <a:latin typeface="Tahoma"/>
                <a:cs typeface="Tahoma"/>
              </a:rPr>
              <a:t>,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ts val="1200"/>
              </a:lnSpc>
            </a:pPr>
            <a:r>
              <a:rPr sz="1000" spc="55" dirty="0">
                <a:latin typeface="Calibri"/>
                <a:cs typeface="Calibri"/>
              </a:rPr>
              <a:t>.png</a:t>
            </a:r>
            <a:r>
              <a:rPr sz="1000" spc="55" dirty="0">
                <a:latin typeface="Tahoma"/>
                <a:cs typeface="Tahoma"/>
              </a:rPr>
              <a:t>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Calibri"/>
                <a:cs typeface="Calibri"/>
              </a:rPr>
              <a:t>.mp4</a:t>
            </a:r>
            <a:r>
              <a:rPr sz="1000" dirty="0">
                <a:latin typeface="Tahoma"/>
                <a:cs typeface="Tahoma"/>
              </a:rPr>
              <a:t>...)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without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loss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corruption.</a:t>
            </a:r>
            <a:endParaRPr sz="1000">
              <a:latin typeface="Tahoma"/>
              <a:cs typeface="Tahoma"/>
            </a:endParaRPr>
          </a:p>
          <a:p>
            <a:pPr marL="12700" marR="21590">
              <a:lnSpc>
                <a:spcPct val="100000"/>
              </a:lnSpc>
              <a:spcBef>
                <a:spcPts val="295"/>
              </a:spcBef>
            </a:pPr>
            <a:r>
              <a:rPr sz="1000" b="1" dirty="0">
                <a:latin typeface="Arial"/>
                <a:cs typeface="Arial"/>
              </a:rPr>
              <a:t>Integrity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Validation: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Hashing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algorithms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(SHA-</a:t>
            </a:r>
            <a:r>
              <a:rPr sz="1000" dirty="0">
                <a:latin typeface="Tahoma"/>
                <a:cs typeface="Tahoma"/>
              </a:rPr>
              <a:t>256,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SHA-</a:t>
            </a:r>
            <a:r>
              <a:rPr sz="1000" dirty="0">
                <a:latin typeface="Tahoma"/>
                <a:cs typeface="Tahoma"/>
              </a:rPr>
              <a:t>512,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MD5)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correctly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detected</a:t>
            </a:r>
            <a:r>
              <a:rPr sz="1000" spc="-20" dirty="0">
                <a:latin typeface="Tahoma"/>
                <a:cs typeface="Tahoma"/>
              </a:rPr>
              <a:t> file </a:t>
            </a:r>
            <a:r>
              <a:rPr sz="1000" spc="-30" dirty="0">
                <a:latin typeface="Tahoma"/>
                <a:cs typeface="Tahoma"/>
              </a:rPr>
              <a:t>alterations</a:t>
            </a:r>
            <a:r>
              <a:rPr sz="1000" spc="-25" dirty="0">
                <a:latin typeface="Tahoma"/>
                <a:cs typeface="Tahoma"/>
              </a:rPr>
              <a:t> 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confirmed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authenticity.</a:t>
            </a:r>
            <a:endParaRPr sz="1000">
              <a:latin typeface="Tahoma"/>
              <a:cs typeface="Tahoma"/>
            </a:endParaRPr>
          </a:p>
          <a:p>
            <a:pPr marL="12700" marR="537210">
              <a:lnSpc>
                <a:spcPct val="100000"/>
              </a:lnSpc>
              <a:spcBef>
                <a:spcPts val="290"/>
              </a:spcBef>
            </a:pPr>
            <a:r>
              <a:rPr sz="1000" b="1" dirty="0">
                <a:latin typeface="Arial"/>
                <a:cs typeface="Arial"/>
              </a:rPr>
              <a:t>Digital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Signature</a:t>
            </a:r>
            <a:r>
              <a:rPr sz="1000" b="1" spc="55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Accuracy: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The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signing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verification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process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RSA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keys </a:t>
            </a:r>
            <a:r>
              <a:rPr sz="1000" spc="-30" dirty="0">
                <a:latin typeface="Tahoma"/>
                <a:cs typeface="Tahoma"/>
              </a:rPr>
              <a:t>accurately </a:t>
            </a:r>
            <a:r>
              <a:rPr sz="1000" spc="-25" dirty="0">
                <a:latin typeface="Tahoma"/>
                <a:cs typeface="Tahoma"/>
              </a:rPr>
              <a:t>validated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document</a:t>
            </a:r>
            <a:r>
              <a:rPr sz="1000" spc="-25" dirty="0">
                <a:latin typeface="Tahoma"/>
                <a:cs typeface="Tahoma"/>
              </a:rPr>
              <a:t> origin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</a:t>
            </a:r>
            <a:r>
              <a:rPr sz="1000" spc="-35" dirty="0">
                <a:latin typeface="Tahoma"/>
                <a:cs typeface="Tahoma"/>
              </a:rPr>
              <a:t>detected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tampering.</a:t>
            </a:r>
            <a:endParaRPr sz="1000">
              <a:latin typeface="Tahoma"/>
              <a:cs typeface="Tahoma"/>
            </a:endParaRPr>
          </a:p>
          <a:p>
            <a:pPr marL="12700" marR="88265">
              <a:lnSpc>
                <a:spcPct val="100000"/>
              </a:lnSpc>
              <a:spcBef>
                <a:spcPts val="290"/>
              </a:spcBef>
            </a:pPr>
            <a:r>
              <a:rPr sz="1000" b="1" spc="-30" dirty="0">
                <a:latin typeface="Arial"/>
                <a:cs typeface="Arial"/>
              </a:rPr>
              <a:t>Performance:</a:t>
            </a:r>
            <a:r>
              <a:rPr sz="1000" b="1" spc="8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application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70" dirty="0">
                <a:latin typeface="Tahoma"/>
                <a:cs typeface="Tahoma"/>
              </a:rPr>
              <a:t>showed</a:t>
            </a:r>
            <a:r>
              <a:rPr sz="1000" spc="-10" dirty="0">
                <a:latin typeface="Tahoma"/>
                <a:cs typeface="Tahoma"/>
              </a:rPr>
              <a:t> fast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stable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behavior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across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methods, </a:t>
            </a:r>
            <a:r>
              <a:rPr sz="1000" spc="-60" dirty="0">
                <a:latin typeface="Tahoma"/>
                <a:cs typeface="Tahoma"/>
              </a:rPr>
              <a:t>even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large </a:t>
            </a:r>
            <a:r>
              <a:rPr sz="1000" spc="-20" dirty="0">
                <a:latin typeface="Tahoma"/>
                <a:cs typeface="Tahoma"/>
              </a:rPr>
              <a:t>files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multiple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operations.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13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1100" y="-1451"/>
            <a:ext cx="63563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latin typeface="Arial MT"/>
                <a:cs typeface="Arial MT"/>
                <a:hlinkClick r:id="rId2" action="ppaction://hlinksldjump"/>
              </a:rPr>
              <a:t>Future</a:t>
            </a:r>
            <a:r>
              <a:rPr sz="500" spc="40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Enhancements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Future</a:t>
            </a:r>
            <a:r>
              <a:rPr spc="-45" dirty="0"/>
              <a:t> </a:t>
            </a:r>
            <a:r>
              <a:rPr spc="-50" dirty="0"/>
              <a:t>Enhancements</a:t>
            </a:r>
          </a:p>
        </p:txBody>
      </p:sp>
      <p:sp>
        <p:nvSpPr>
          <p:cNvPr id="7" name="object 7"/>
          <p:cNvSpPr/>
          <p:nvPr/>
        </p:nvSpPr>
        <p:spPr>
          <a:xfrm>
            <a:off x="421551" y="1118514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551" y="146013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51" y="180176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5430" marR="73025">
              <a:lnSpc>
                <a:spcPct val="100000"/>
              </a:lnSpc>
              <a:spcBef>
                <a:spcPts val="95"/>
              </a:spcBef>
            </a:pPr>
            <a:r>
              <a:rPr b="1" spc="-30" dirty="0">
                <a:latin typeface="Arial"/>
                <a:cs typeface="Arial"/>
              </a:rPr>
              <a:t>Cloud</a:t>
            </a:r>
            <a:r>
              <a:rPr b="1" spc="25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Integration:</a:t>
            </a:r>
            <a:r>
              <a:rPr b="1" spc="90" dirty="0">
                <a:latin typeface="Arial"/>
                <a:cs typeface="Arial"/>
              </a:rPr>
              <a:t> </a:t>
            </a:r>
            <a:r>
              <a:rPr spc="-20" dirty="0"/>
              <a:t>Enable</a:t>
            </a:r>
            <a:r>
              <a:rPr spc="-35" dirty="0"/>
              <a:t> </a:t>
            </a:r>
            <a:r>
              <a:rPr spc="-50" dirty="0"/>
              <a:t>secure</a:t>
            </a:r>
            <a:r>
              <a:rPr spc="-30" dirty="0"/>
              <a:t> upload/download </a:t>
            </a:r>
            <a:r>
              <a:rPr dirty="0"/>
              <a:t>of</a:t>
            </a:r>
            <a:r>
              <a:rPr spc="-35" dirty="0"/>
              <a:t> encrypted</a:t>
            </a:r>
            <a:r>
              <a:rPr spc="-30" dirty="0"/>
              <a:t> </a:t>
            </a:r>
            <a:r>
              <a:rPr spc="-20" dirty="0"/>
              <a:t>files</a:t>
            </a:r>
            <a:r>
              <a:rPr spc="-35" dirty="0"/>
              <a:t> </a:t>
            </a:r>
            <a:r>
              <a:rPr spc="-10" dirty="0"/>
              <a:t>from</a:t>
            </a:r>
            <a:r>
              <a:rPr spc="-40" dirty="0"/>
              <a:t> </a:t>
            </a:r>
            <a:r>
              <a:rPr spc="-25" dirty="0"/>
              <a:t>trusted</a:t>
            </a:r>
            <a:r>
              <a:rPr spc="-30" dirty="0"/>
              <a:t> </a:t>
            </a:r>
            <a:r>
              <a:rPr spc="-10" dirty="0"/>
              <a:t>cloud </a:t>
            </a:r>
            <a:r>
              <a:rPr spc="-30" dirty="0"/>
              <a:t>platforms </a:t>
            </a:r>
            <a:r>
              <a:rPr spc="-25" dirty="0"/>
              <a:t>(e.g., Google</a:t>
            </a:r>
            <a:r>
              <a:rPr spc="-30" dirty="0"/>
              <a:t> </a:t>
            </a:r>
            <a:r>
              <a:rPr spc="-10" dirty="0"/>
              <a:t>Drive,</a:t>
            </a:r>
            <a:r>
              <a:rPr spc="-25" dirty="0"/>
              <a:t> </a:t>
            </a:r>
            <a:r>
              <a:rPr spc="-10" dirty="0"/>
              <a:t>Dropbox).</a:t>
            </a:r>
          </a:p>
          <a:p>
            <a:pPr marL="265430" marR="252729">
              <a:lnSpc>
                <a:spcPct val="100000"/>
              </a:lnSpc>
              <a:spcBef>
                <a:spcPts val="290"/>
              </a:spcBef>
            </a:pPr>
            <a:r>
              <a:rPr b="1" spc="-60" dirty="0">
                <a:latin typeface="Arial"/>
                <a:cs typeface="Arial"/>
              </a:rPr>
              <a:t>Access</a:t>
            </a:r>
            <a:r>
              <a:rPr b="1" spc="25" dirty="0">
                <a:latin typeface="Arial"/>
                <a:cs typeface="Arial"/>
              </a:rPr>
              <a:t> </a:t>
            </a:r>
            <a:r>
              <a:rPr b="1" spc="-55" dirty="0">
                <a:latin typeface="Arial"/>
                <a:cs typeface="Arial"/>
              </a:rPr>
              <a:t>Logs</a:t>
            </a:r>
            <a:r>
              <a:rPr b="1" spc="35" dirty="0">
                <a:latin typeface="Arial"/>
                <a:cs typeface="Arial"/>
              </a:rPr>
              <a:t> </a:t>
            </a:r>
            <a:r>
              <a:rPr b="1" spc="100" dirty="0">
                <a:latin typeface="Arial"/>
                <a:cs typeface="Arial"/>
              </a:rPr>
              <a:t>&amp;</a:t>
            </a:r>
            <a:r>
              <a:rPr b="1" spc="3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Monitoring:</a:t>
            </a:r>
            <a:r>
              <a:rPr b="1" spc="95" dirty="0">
                <a:latin typeface="Arial"/>
                <a:cs typeface="Arial"/>
              </a:rPr>
              <a:t> </a:t>
            </a:r>
            <a:r>
              <a:rPr spc="-45" dirty="0"/>
              <a:t>Implement</a:t>
            </a:r>
            <a:r>
              <a:rPr spc="-35" dirty="0"/>
              <a:t> </a:t>
            </a:r>
            <a:r>
              <a:rPr spc="-25" dirty="0"/>
              <a:t>detailed</a:t>
            </a:r>
            <a:r>
              <a:rPr spc="-30" dirty="0"/>
              <a:t> </a:t>
            </a:r>
            <a:r>
              <a:rPr spc="-25" dirty="0"/>
              <a:t>logging</a:t>
            </a:r>
            <a:r>
              <a:rPr spc="-35" dirty="0"/>
              <a:t> </a:t>
            </a:r>
            <a:r>
              <a:rPr dirty="0"/>
              <a:t>to</a:t>
            </a:r>
            <a:r>
              <a:rPr spc="-35" dirty="0"/>
              <a:t> </a:t>
            </a:r>
            <a:r>
              <a:rPr dirty="0"/>
              <a:t>track</a:t>
            </a:r>
            <a:r>
              <a:rPr spc="-30" dirty="0"/>
              <a:t> </a:t>
            </a:r>
            <a:r>
              <a:rPr dirty="0"/>
              <a:t>file</a:t>
            </a:r>
            <a:r>
              <a:rPr spc="-30" dirty="0"/>
              <a:t> </a:t>
            </a:r>
            <a:r>
              <a:rPr spc="-45" dirty="0"/>
              <a:t>access</a:t>
            </a:r>
            <a:r>
              <a:rPr spc="-30" dirty="0"/>
              <a:t> and </a:t>
            </a:r>
            <a:r>
              <a:rPr spc="-20" dirty="0"/>
              <a:t>user </a:t>
            </a:r>
            <a:r>
              <a:rPr spc="-10" dirty="0"/>
              <a:t>activity</a:t>
            </a:r>
            <a:r>
              <a:rPr spc="-35" dirty="0"/>
              <a:t> </a:t>
            </a:r>
            <a:r>
              <a:rPr spc="-10" dirty="0"/>
              <a:t>for</a:t>
            </a:r>
            <a:r>
              <a:rPr spc="-30" dirty="0"/>
              <a:t> </a:t>
            </a:r>
            <a:r>
              <a:rPr spc="-50" dirty="0"/>
              <a:t>enhanced</a:t>
            </a:r>
            <a:r>
              <a:rPr spc="-30" dirty="0"/>
              <a:t> </a:t>
            </a:r>
            <a:r>
              <a:rPr spc="-10" dirty="0"/>
              <a:t>auditability.</a:t>
            </a:r>
          </a:p>
          <a:p>
            <a:pPr marL="265430" marR="248285">
              <a:lnSpc>
                <a:spcPct val="100000"/>
              </a:lnSpc>
              <a:spcBef>
                <a:spcPts val="290"/>
              </a:spcBef>
            </a:pPr>
            <a:r>
              <a:rPr b="1" dirty="0">
                <a:latin typeface="Arial"/>
                <a:cs typeface="Arial"/>
              </a:rPr>
              <a:t>Mobile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Support:</a:t>
            </a:r>
            <a:r>
              <a:rPr b="1" spc="105" dirty="0">
                <a:latin typeface="Arial"/>
                <a:cs typeface="Arial"/>
              </a:rPr>
              <a:t> </a:t>
            </a:r>
            <a:r>
              <a:rPr spc="-30" dirty="0"/>
              <a:t>Develop </a:t>
            </a:r>
            <a:r>
              <a:rPr dirty="0"/>
              <a:t>an</a:t>
            </a:r>
            <a:r>
              <a:rPr spc="-25" dirty="0"/>
              <a:t> </a:t>
            </a:r>
            <a:r>
              <a:rPr dirty="0"/>
              <a:t>Android/iOS</a:t>
            </a:r>
            <a:r>
              <a:rPr spc="-30" dirty="0"/>
              <a:t> </a:t>
            </a:r>
            <a:r>
              <a:rPr spc="-40" dirty="0"/>
              <a:t>version</a:t>
            </a:r>
            <a:r>
              <a:rPr spc="-2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35" dirty="0"/>
              <a:t>extend</a:t>
            </a:r>
            <a:r>
              <a:rPr spc="-25" dirty="0"/>
              <a:t> </a:t>
            </a:r>
            <a:r>
              <a:rPr spc="-60" dirty="0"/>
              <a:t>secure</a:t>
            </a:r>
            <a:r>
              <a:rPr spc="-15" dirty="0"/>
              <a:t> </a:t>
            </a:r>
            <a:r>
              <a:rPr dirty="0"/>
              <a:t>file</a:t>
            </a:r>
            <a:r>
              <a:rPr spc="-25" dirty="0"/>
              <a:t> </a:t>
            </a:r>
            <a:r>
              <a:rPr spc="-30" dirty="0"/>
              <a:t>encryption </a:t>
            </a:r>
            <a:r>
              <a:rPr spc="-25" dirty="0"/>
              <a:t>on mobile</a:t>
            </a:r>
            <a:r>
              <a:rPr spc="-40" dirty="0"/>
              <a:t> </a:t>
            </a:r>
            <a:r>
              <a:rPr spc="-10" dirty="0"/>
              <a:t>devices.</a:t>
            </a: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pc="-10" dirty="0"/>
          </a:p>
          <a:p>
            <a:pPr marL="12700">
              <a:lnSpc>
                <a:spcPct val="100000"/>
              </a:lnSpc>
            </a:pPr>
            <a:r>
              <a:rPr i="1" spc="-60" dirty="0">
                <a:latin typeface="Arial"/>
                <a:cs typeface="Arial"/>
              </a:rPr>
              <a:t>These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i="1" spc="-55" dirty="0">
                <a:latin typeface="Arial"/>
                <a:cs typeface="Arial"/>
              </a:rPr>
              <a:t>upgrades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aim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to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55" dirty="0">
                <a:latin typeface="Arial"/>
                <a:cs typeface="Arial"/>
              </a:rPr>
              <a:t>make</a:t>
            </a:r>
            <a:r>
              <a:rPr i="1" spc="5" dirty="0">
                <a:latin typeface="Arial"/>
                <a:cs typeface="Arial"/>
              </a:rPr>
              <a:t> </a:t>
            </a:r>
            <a:r>
              <a:rPr i="1" spc="-55" dirty="0">
                <a:latin typeface="Arial"/>
                <a:cs typeface="Arial"/>
              </a:rPr>
              <a:t>CypherSafe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50" dirty="0">
                <a:latin typeface="Arial"/>
                <a:cs typeface="Arial"/>
              </a:rPr>
              <a:t>more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60" dirty="0">
                <a:latin typeface="Arial"/>
                <a:cs typeface="Arial"/>
              </a:rPr>
              <a:t>accessible,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45" dirty="0">
                <a:latin typeface="Arial"/>
                <a:cs typeface="Arial"/>
              </a:rPr>
              <a:t>scalable,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20" dirty="0">
                <a:latin typeface="Arial"/>
                <a:cs typeface="Arial"/>
              </a:rPr>
              <a:t>and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75" dirty="0">
                <a:latin typeface="Arial"/>
                <a:cs typeface="Arial"/>
              </a:rPr>
              <a:t>secure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70" dirty="0">
                <a:latin typeface="Arial"/>
                <a:cs typeface="Arial"/>
              </a:rPr>
              <a:t>across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platforms.</a:t>
            </a:r>
          </a:p>
        </p:txBody>
      </p:sp>
      <p:grpSp>
        <p:nvGrpSpPr>
          <p:cNvPr id="11" name="object 11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2" name="object 12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14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1100" y="-1451"/>
            <a:ext cx="63563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dirty="0">
                <a:latin typeface="Arial MT"/>
                <a:cs typeface="Arial MT"/>
                <a:hlinkClick r:id="rId2" action="ppaction://hlinksldjump"/>
              </a:rPr>
              <a:t>Future</a:t>
            </a:r>
            <a:r>
              <a:rPr sz="500" spc="40" dirty="0">
                <a:latin typeface="Arial MT"/>
                <a:cs typeface="Arial MT"/>
                <a:hlinkClick r:id="rId2" action="ppaction://hlinksldjump"/>
              </a:rPr>
              <a:t> </a:t>
            </a: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Enhancements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300" y="176552"/>
            <a:ext cx="23025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00887B"/>
                </a:solidFill>
                <a:latin typeface="Tahoma"/>
                <a:cs typeface="Tahoma"/>
              </a:rPr>
              <a:t>Thank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00887B"/>
                </a:solidFill>
                <a:latin typeface="Tahoma"/>
                <a:cs typeface="Tahoma"/>
              </a:rPr>
              <a:t>you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887B"/>
                </a:solidFill>
                <a:latin typeface="Tahoma"/>
                <a:cs typeface="Tahoma"/>
              </a:rPr>
              <a:t>for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00887B"/>
                </a:solidFill>
                <a:latin typeface="Tahoma"/>
                <a:cs typeface="Tahoma"/>
              </a:rPr>
              <a:t>your </a:t>
            </a:r>
            <a:r>
              <a:rPr sz="1400" spc="-20" dirty="0">
                <a:solidFill>
                  <a:srgbClr val="00887B"/>
                </a:solidFill>
                <a:latin typeface="Tahoma"/>
                <a:cs typeface="Tahoma"/>
              </a:rPr>
              <a:t>attention</a:t>
            </a:r>
            <a:r>
              <a:rPr sz="1400" spc="-50" dirty="0">
                <a:solidFill>
                  <a:srgbClr val="00887B"/>
                </a:solidFill>
                <a:latin typeface="Tahoma"/>
                <a:cs typeface="Tahoma"/>
              </a:rPr>
              <a:t> !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6399" y="612772"/>
            <a:ext cx="4147068" cy="233272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9" name="object 9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15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3" name="object 3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Table</a:t>
            </a:r>
            <a:r>
              <a:rPr spc="-7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-25" dirty="0"/>
              <a:t>Contents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75297" y="689551"/>
            <a:ext cx="1327785" cy="210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7005" indent="-15430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2" action="ppaction://hlinksldjump"/>
              </a:rPr>
              <a:t>Introduction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3" action="ppaction://hlinksldjump"/>
              </a:rPr>
              <a:t>Objectives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4" action="ppaction://hlinksldjump"/>
              </a:rPr>
              <a:t>Methodology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5" action="ppaction://hlinksldjump"/>
              </a:rPr>
              <a:t>Demonstration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10" dirty="0">
                <a:latin typeface="Tahoma"/>
                <a:cs typeface="Tahoma"/>
                <a:hlinkClick r:id="rId6" action="ppaction://hlinksldjump"/>
              </a:rPr>
              <a:t>Diagram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25" dirty="0">
                <a:latin typeface="Tahoma"/>
                <a:cs typeface="Tahoma"/>
                <a:hlinkClick r:id="rId7" action="ppaction://hlinksldjump"/>
              </a:rPr>
              <a:t>Results</a:t>
            </a:r>
            <a:r>
              <a:rPr sz="1000" spc="-15" dirty="0">
                <a:latin typeface="Tahoma"/>
                <a:cs typeface="Tahoma"/>
                <a:hlinkClick r:id="rId7" action="ppaction://hlinksldjump"/>
              </a:rPr>
              <a:t> </a:t>
            </a:r>
            <a:r>
              <a:rPr sz="1000" spc="70" dirty="0">
                <a:latin typeface="Tahoma"/>
                <a:cs typeface="Tahoma"/>
                <a:hlinkClick r:id="rId7" action="ppaction://hlinksldjump"/>
              </a:rPr>
              <a:t>&amp;</a:t>
            </a:r>
            <a:r>
              <a:rPr sz="1000" spc="-10" dirty="0">
                <a:latin typeface="Tahoma"/>
                <a:cs typeface="Tahoma"/>
                <a:hlinkClick r:id="rId7" action="ppaction://hlinksldjump"/>
              </a:rPr>
              <a:t> Evaluation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Tahoma"/>
              <a:buAutoNum type="arabicPeriod"/>
            </a:pPr>
            <a:endParaRPr sz="100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buAutoNum type="arabicPeriod"/>
              <a:tabLst>
                <a:tab pos="167005" algn="l"/>
              </a:tabLst>
            </a:pPr>
            <a:r>
              <a:rPr sz="1000" spc="-20" dirty="0">
                <a:latin typeface="Tahoma"/>
                <a:cs typeface="Tahoma"/>
                <a:hlinkClick r:id="rId8" action="ppaction://hlinksldjump"/>
              </a:rPr>
              <a:t>Future</a:t>
            </a:r>
            <a:r>
              <a:rPr sz="1000" spc="-50" dirty="0">
                <a:latin typeface="Tahoma"/>
                <a:cs typeface="Tahoma"/>
                <a:hlinkClick r:id="rId8" action="ppaction://hlinksldjump"/>
              </a:rPr>
              <a:t> </a:t>
            </a:r>
            <a:r>
              <a:rPr sz="1000" spc="-40" dirty="0">
                <a:latin typeface="Tahoma"/>
                <a:cs typeface="Tahoma"/>
                <a:hlinkClick r:id="rId8" action="ppaction://hlinksldjump"/>
              </a:rPr>
              <a:t>Enhancements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8" name="object 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9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534131" y="3151037"/>
            <a:ext cx="18224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20" dirty="0">
                <a:latin typeface="Arial MT"/>
                <a:cs typeface="Arial MT"/>
              </a:rPr>
              <a:t>1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125" dirty="0">
                <a:latin typeface="Arial MT"/>
                <a:cs typeface="Arial MT"/>
              </a:rPr>
              <a:t>/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-25" dirty="0">
                <a:latin typeface="Arial MT"/>
                <a:cs typeface="Arial MT"/>
              </a:rPr>
              <a:t>15</a:t>
            </a:r>
            <a:endParaRPr sz="5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67076" y="-1451"/>
            <a:ext cx="36957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Introduction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Introduction</a:t>
            </a:r>
          </a:p>
        </p:txBody>
      </p:sp>
      <p:sp>
        <p:nvSpPr>
          <p:cNvPr id="7" name="object 7"/>
          <p:cNvSpPr/>
          <p:nvPr/>
        </p:nvSpPr>
        <p:spPr>
          <a:xfrm>
            <a:off x="421551" y="110420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551" y="129399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51" y="1483779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551" y="167356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1551" y="1863356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75297" y="679594"/>
            <a:ext cx="5048885" cy="1278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sz="1000" spc="-55" dirty="0">
                <a:latin typeface="Tahoma"/>
                <a:cs typeface="Tahoma"/>
              </a:rPr>
              <a:t>In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digital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world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where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privacy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increasingly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threatened,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ensuring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security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essential.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ts val="1200"/>
              </a:lnSpc>
            </a:pPr>
            <a:r>
              <a:rPr sz="1000" b="1" spc="-35" dirty="0">
                <a:latin typeface="Arial"/>
                <a:cs typeface="Arial"/>
              </a:rPr>
              <a:t>CypherSafe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powerful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desktop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application </a:t>
            </a:r>
            <a:r>
              <a:rPr sz="1000" dirty="0">
                <a:latin typeface="Tahoma"/>
                <a:cs typeface="Tahoma"/>
              </a:rPr>
              <a:t>that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integrates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five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critical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security</a:t>
            </a:r>
            <a:r>
              <a:rPr sz="1000" spc="-20" dirty="0">
                <a:latin typeface="Tahoma"/>
                <a:cs typeface="Tahoma"/>
              </a:rPr>
              <a:t> components:</a:t>
            </a:r>
            <a:endParaRPr sz="1000">
              <a:latin typeface="Tahoma"/>
              <a:cs typeface="Tahoma"/>
            </a:endParaRPr>
          </a:p>
          <a:p>
            <a:pPr marL="265430" marR="3540125">
              <a:lnSpc>
                <a:spcPct val="124500"/>
              </a:lnSpc>
            </a:pP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 </a:t>
            </a:r>
            <a:r>
              <a:rPr sz="1000" spc="-25" dirty="0">
                <a:latin typeface="Tahoma"/>
                <a:cs typeface="Tahoma"/>
              </a:rPr>
              <a:t>Asymmetric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Encryption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Hashing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Tahoma"/>
                <a:cs typeface="Tahoma"/>
              </a:rPr>
              <a:t>Digital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Signature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Verification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-65" dirty="0">
                <a:latin typeface="Tahoma"/>
                <a:cs typeface="Tahoma"/>
              </a:rPr>
              <a:t>Image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Video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Encryption/Decryption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821" y="2246299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Why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CypherSafe?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821" y="2436787"/>
            <a:ext cx="5268595" cy="370840"/>
          </a:xfrm>
          <a:prstGeom prst="rect">
            <a:avLst/>
          </a:prstGeom>
          <a:solidFill>
            <a:srgbClr val="F2F2F3"/>
          </a:solidFill>
        </p:spPr>
        <p:txBody>
          <a:bodyPr vert="horz" wrap="square" lIns="0" tIns="2476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95"/>
              </a:spcBef>
            </a:pPr>
            <a:r>
              <a:rPr sz="1000" spc="-20" dirty="0">
                <a:latin typeface="Tahoma"/>
                <a:cs typeface="Tahoma"/>
              </a:rPr>
              <a:t>There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lack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integrated,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user-</a:t>
            </a:r>
            <a:r>
              <a:rPr sz="1000" spc="-40" dirty="0">
                <a:latin typeface="Tahoma"/>
                <a:cs typeface="Tahoma"/>
              </a:rPr>
              <a:t>friendly,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</a:t>
            </a:r>
            <a:r>
              <a:rPr sz="1000" spc="-50" dirty="0">
                <a:latin typeface="Tahoma"/>
                <a:cs typeface="Tahoma"/>
              </a:rPr>
              <a:t>secure</a:t>
            </a:r>
            <a:r>
              <a:rPr sz="1000" spc="-30" dirty="0">
                <a:latin typeface="Tahoma"/>
                <a:cs typeface="Tahoma"/>
              </a:rPr>
              <a:t> encryption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tools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that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combine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four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6" name="object 16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75297" y="2631711"/>
            <a:ext cx="4610100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55"/>
              </a:lnSpc>
            </a:pPr>
            <a:r>
              <a:rPr sz="1000" spc="-35" dirty="0">
                <a:latin typeface="Tahoma"/>
                <a:cs typeface="Tahoma"/>
              </a:rPr>
              <a:t>methods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into</a:t>
            </a:r>
            <a:r>
              <a:rPr sz="1000" spc="-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one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platform.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CypherSafe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addresses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this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gap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clarity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robustness.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534131" y="3151037"/>
            <a:ext cx="18224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20" dirty="0">
                <a:latin typeface="Arial MT"/>
                <a:cs typeface="Arial MT"/>
              </a:rPr>
              <a:t>2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125" dirty="0">
                <a:latin typeface="Arial MT"/>
                <a:cs typeface="Arial MT"/>
              </a:rPr>
              <a:t>/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-25" dirty="0">
                <a:latin typeface="Arial MT"/>
                <a:cs typeface="Arial MT"/>
              </a:rPr>
              <a:t>15</a:t>
            </a:r>
            <a:endParaRPr sz="5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22143" y="-1451"/>
            <a:ext cx="31432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Objectives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Objectives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5821" y="739698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General</a:t>
            </a:r>
            <a:r>
              <a:rPr sz="10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821" y="930186"/>
            <a:ext cx="5268595" cy="370840"/>
          </a:xfrm>
          <a:prstGeom prst="rect">
            <a:avLst/>
          </a:prstGeom>
          <a:solidFill>
            <a:srgbClr val="F2F2F3"/>
          </a:solidFill>
        </p:spPr>
        <p:txBody>
          <a:bodyPr vert="horz" wrap="square" lIns="0" tIns="24765" rIns="0" bIns="0" rtlCol="0">
            <a:spAutoFit/>
          </a:bodyPr>
          <a:lstStyle/>
          <a:p>
            <a:pPr marL="41910" marR="494030">
              <a:lnSpc>
                <a:spcPct val="100000"/>
              </a:lnSpc>
              <a:spcBef>
                <a:spcPts val="195"/>
              </a:spcBef>
            </a:pPr>
            <a:r>
              <a:rPr sz="1000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develop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secure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user-</a:t>
            </a:r>
            <a:r>
              <a:rPr sz="1000" spc="-35" dirty="0">
                <a:latin typeface="Tahoma"/>
                <a:cs typeface="Tahoma"/>
              </a:rPr>
              <a:t>oriented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</a:t>
            </a:r>
            <a:r>
              <a:rPr sz="1000" spc="-20" dirty="0">
                <a:latin typeface="Tahoma"/>
                <a:cs typeface="Tahoma"/>
              </a:rPr>
              <a:t> application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protecting</a:t>
            </a:r>
            <a:r>
              <a:rPr sz="1000" spc="-20" dirty="0">
                <a:latin typeface="Tahoma"/>
                <a:cs typeface="Tahoma"/>
              </a:rPr>
              <a:t> files, </a:t>
            </a:r>
            <a:r>
              <a:rPr sz="1000" spc="-30" dirty="0">
                <a:latin typeface="Tahoma"/>
                <a:cs typeface="Tahoma"/>
              </a:rPr>
              <a:t>ensuring integrity,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5" dirty="0">
                <a:latin typeface="Tahoma"/>
                <a:cs typeface="Tahoma"/>
              </a:rPr>
              <a:t> enabling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verification.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5821" y="1579829"/>
            <a:ext cx="5268595" cy="1251585"/>
            <a:chOff x="245821" y="1579829"/>
            <a:chExt cx="5268595" cy="1251585"/>
          </a:xfrm>
        </p:grpSpPr>
        <p:sp>
          <p:nvSpPr>
            <p:cNvPr id="10" name="object 10"/>
            <p:cNvSpPr/>
            <p:nvPr/>
          </p:nvSpPr>
          <p:spPr>
            <a:xfrm>
              <a:off x="245821" y="1579829"/>
              <a:ext cx="5268595" cy="190500"/>
            </a:xfrm>
            <a:custGeom>
              <a:avLst/>
              <a:gdLst/>
              <a:ahLst/>
              <a:cxnLst/>
              <a:rect l="l" t="t" r="r" b="b"/>
              <a:pathLst>
                <a:path w="5268595" h="190500">
                  <a:moveTo>
                    <a:pt x="0" y="190487"/>
                  </a:moveTo>
                  <a:lnTo>
                    <a:pt x="5268353" y="190487"/>
                  </a:lnTo>
                  <a:lnTo>
                    <a:pt x="5268353" y="0"/>
                  </a:lnTo>
                  <a:lnTo>
                    <a:pt x="0" y="0"/>
                  </a:lnTo>
                  <a:lnTo>
                    <a:pt x="0" y="190487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5821" y="1770316"/>
              <a:ext cx="5268595" cy="1061085"/>
            </a:xfrm>
            <a:custGeom>
              <a:avLst/>
              <a:gdLst/>
              <a:ahLst/>
              <a:cxnLst/>
              <a:rect l="l" t="t" r="r" b="b"/>
              <a:pathLst>
                <a:path w="5268595" h="1061085">
                  <a:moveTo>
                    <a:pt x="5268353" y="0"/>
                  </a:moveTo>
                  <a:lnTo>
                    <a:pt x="0" y="0"/>
                  </a:lnTo>
                  <a:lnTo>
                    <a:pt x="0" y="1060703"/>
                  </a:lnTo>
                  <a:lnTo>
                    <a:pt x="5268353" y="1060703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1538" y="1903869"/>
              <a:ext cx="56515" cy="815975"/>
            </a:xfrm>
            <a:custGeom>
              <a:avLst/>
              <a:gdLst/>
              <a:ahLst/>
              <a:cxnLst/>
              <a:rect l="l" t="t" r="r" b="b"/>
              <a:pathLst>
                <a:path w="56515" h="815975">
                  <a:moveTo>
                    <a:pt x="56235" y="759155"/>
                  </a:moveTo>
                  <a:lnTo>
                    <a:pt x="0" y="759155"/>
                  </a:lnTo>
                  <a:lnTo>
                    <a:pt x="0" y="815390"/>
                  </a:lnTo>
                  <a:lnTo>
                    <a:pt x="56235" y="815390"/>
                  </a:lnTo>
                  <a:lnTo>
                    <a:pt x="56235" y="759155"/>
                  </a:lnTo>
                  <a:close/>
                </a:path>
                <a:path w="56515" h="815975">
                  <a:moveTo>
                    <a:pt x="56235" y="569366"/>
                  </a:moveTo>
                  <a:lnTo>
                    <a:pt x="0" y="569366"/>
                  </a:lnTo>
                  <a:lnTo>
                    <a:pt x="0" y="625602"/>
                  </a:lnTo>
                  <a:lnTo>
                    <a:pt x="56235" y="625602"/>
                  </a:lnTo>
                  <a:lnTo>
                    <a:pt x="56235" y="569366"/>
                  </a:lnTo>
                  <a:close/>
                </a:path>
                <a:path w="56515" h="815975">
                  <a:moveTo>
                    <a:pt x="56235" y="379577"/>
                  </a:moveTo>
                  <a:lnTo>
                    <a:pt x="0" y="379577"/>
                  </a:lnTo>
                  <a:lnTo>
                    <a:pt x="0" y="435813"/>
                  </a:lnTo>
                  <a:lnTo>
                    <a:pt x="56235" y="435813"/>
                  </a:lnTo>
                  <a:lnTo>
                    <a:pt x="56235" y="379577"/>
                  </a:lnTo>
                  <a:close/>
                </a:path>
                <a:path w="56515" h="815975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5" h="815975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75297" y="1570639"/>
            <a:ext cx="3467100" cy="11868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Specific</a:t>
            </a:r>
            <a:r>
              <a:rPr sz="10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Objectives</a:t>
            </a:r>
            <a:endParaRPr sz="1000">
              <a:latin typeface="Tahoma"/>
              <a:cs typeface="Tahoma"/>
            </a:endParaRPr>
          </a:p>
          <a:p>
            <a:pPr marL="265430" marR="974725">
              <a:lnSpc>
                <a:spcPct val="124500"/>
              </a:lnSpc>
              <a:spcBef>
                <a:spcPts val="475"/>
              </a:spcBef>
            </a:pPr>
            <a:r>
              <a:rPr sz="1000" spc="-45" dirty="0">
                <a:latin typeface="Tahoma"/>
                <a:cs typeface="Tahoma"/>
              </a:rPr>
              <a:t>Implement</a:t>
            </a:r>
            <a:r>
              <a:rPr sz="1000" spc="-25" dirty="0">
                <a:latin typeface="Tahoma"/>
                <a:cs typeface="Tahoma"/>
              </a:rPr>
              <a:t> efficient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encryption. </a:t>
            </a:r>
            <a:r>
              <a:rPr sz="1000" spc="-20" dirty="0">
                <a:latin typeface="Tahoma"/>
                <a:cs typeface="Tahoma"/>
              </a:rPr>
              <a:t>Support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asymmetric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-45" dirty="0">
                <a:latin typeface="Tahoma"/>
                <a:cs typeface="Tahoma"/>
              </a:rPr>
              <a:t>Integrate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hashing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ensure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integrity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-20" dirty="0">
                <a:latin typeface="Tahoma"/>
                <a:cs typeface="Tahoma"/>
              </a:rPr>
              <a:t>Enable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digital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signature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creation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validation.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-20" dirty="0">
                <a:latin typeface="Tahoma"/>
                <a:cs typeface="Tahoma"/>
              </a:rPr>
              <a:t>Focus</a:t>
            </a:r>
            <a:r>
              <a:rPr sz="1000" spc="-25" dirty="0">
                <a:latin typeface="Tahoma"/>
                <a:cs typeface="Tahoma"/>
              </a:rPr>
              <a:t> particularly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Image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Video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Encryption/Decryption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5" name="object 15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534131" y="3151037"/>
            <a:ext cx="18224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20" dirty="0">
                <a:latin typeface="Arial MT"/>
                <a:cs typeface="Arial MT"/>
              </a:rPr>
              <a:t>3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125" dirty="0">
                <a:latin typeface="Arial MT"/>
                <a:cs typeface="Arial MT"/>
              </a:rPr>
              <a:t>/</a:t>
            </a:r>
            <a:r>
              <a:rPr sz="500" spc="-50" dirty="0">
                <a:latin typeface="Arial MT"/>
                <a:cs typeface="Arial MT"/>
              </a:rPr>
              <a:t> </a:t>
            </a:r>
            <a:r>
              <a:rPr sz="500" spc="-25" dirty="0">
                <a:latin typeface="Arial MT"/>
                <a:cs typeface="Arial MT"/>
              </a:rPr>
              <a:t>15</a:t>
            </a:r>
            <a:endParaRPr sz="500">
              <a:latin typeface="Arial MT"/>
              <a:cs typeface="Arial MT"/>
            </a:endParaRP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45550" y="-1451"/>
            <a:ext cx="391160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Methodology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Methodology</a:t>
            </a:r>
          </a:p>
        </p:txBody>
      </p:sp>
      <p:sp>
        <p:nvSpPr>
          <p:cNvPr id="7" name="object 7"/>
          <p:cNvSpPr/>
          <p:nvPr/>
        </p:nvSpPr>
        <p:spPr>
          <a:xfrm>
            <a:off x="421551" y="71556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551" y="90535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551" y="1879600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1551" y="285384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5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28358" y="594620"/>
            <a:ext cx="3884929" cy="235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83435">
              <a:lnSpc>
                <a:spcPct val="124500"/>
              </a:lnSpc>
              <a:spcBef>
                <a:spcPts val="100"/>
              </a:spcBef>
            </a:pPr>
            <a:r>
              <a:rPr sz="1000" dirty="0">
                <a:latin typeface="Tahoma"/>
                <a:cs typeface="Tahoma"/>
              </a:rPr>
              <a:t>The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project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built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Python. </a:t>
            </a:r>
            <a:r>
              <a:rPr sz="1000" spc="-30" dirty="0">
                <a:latin typeface="Tahoma"/>
                <a:cs typeface="Tahoma"/>
              </a:rPr>
              <a:t>Libraries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used:</a:t>
            </a:r>
            <a:endParaRPr sz="1000">
              <a:latin typeface="Tahoma"/>
              <a:cs typeface="Tahoma"/>
            </a:endParaRPr>
          </a:p>
          <a:p>
            <a:pPr marL="265430" marR="99060">
              <a:lnSpc>
                <a:spcPct val="100000"/>
              </a:lnSpc>
              <a:spcBef>
                <a:spcPts val="195"/>
              </a:spcBef>
            </a:pPr>
            <a:r>
              <a:rPr sz="1000" spc="65" dirty="0">
                <a:latin typeface="Calibri"/>
                <a:cs typeface="Calibri"/>
              </a:rPr>
              <a:t>cryptography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Calibri"/>
                <a:cs typeface="Calibri"/>
              </a:rPr>
              <a:t>PyCryptodome</a:t>
            </a:r>
            <a:r>
              <a:rPr sz="1000" spc="95" dirty="0">
                <a:latin typeface="Calibri"/>
                <a:cs typeface="Calibri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asymmetric </a:t>
            </a:r>
            <a:r>
              <a:rPr sz="1000" spc="-10" dirty="0">
                <a:latin typeface="Tahoma"/>
                <a:cs typeface="Tahoma"/>
              </a:rPr>
              <a:t>encryption/decryption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ts val="1190"/>
              </a:lnSpc>
            </a:pPr>
            <a:r>
              <a:rPr sz="1000" spc="105" dirty="0">
                <a:latin typeface="Calibri"/>
                <a:cs typeface="Calibri"/>
              </a:rPr>
              <a:t>hashlib</a:t>
            </a:r>
            <a:r>
              <a:rPr sz="1000" spc="70" dirty="0">
                <a:latin typeface="Calibri"/>
                <a:cs typeface="Calibri"/>
              </a:rPr>
              <a:t> </a:t>
            </a:r>
            <a:r>
              <a:rPr sz="1000" spc="-10" dirty="0">
                <a:latin typeface="Tahoma"/>
                <a:cs typeface="Tahoma"/>
              </a:rPr>
              <a:t>for hashing.</a:t>
            </a:r>
            <a:endParaRPr sz="1000">
              <a:latin typeface="Tahoma"/>
              <a:cs typeface="Tahoma"/>
            </a:endParaRPr>
          </a:p>
          <a:p>
            <a:pPr marL="265430" marR="1881505">
              <a:lnSpc>
                <a:spcPts val="1200"/>
              </a:lnSpc>
              <a:spcBef>
                <a:spcPts val="35"/>
              </a:spcBef>
            </a:pPr>
            <a:r>
              <a:rPr sz="1000" dirty="0">
                <a:latin typeface="Tahoma"/>
                <a:cs typeface="Tahoma"/>
              </a:rPr>
              <a:t>MediaPipe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video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 </a:t>
            </a:r>
            <a:r>
              <a:rPr sz="1000" spc="-25" dirty="0">
                <a:latin typeface="Tahoma"/>
                <a:cs typeface="Tahoma"/>
              </a:rPr>
              <a:t>streamlit</a:t>
            </a:r>
            <a:r>
              <a:rPr sz="1000" spc="-10" dirty="0">
                <a:latin typeface="Tahoma"/>
                <a:cs typeface="Tahoma"/>
              </a:rPr>
              <a:t> for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interactive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interface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-10" dirty="0">
                <a:latin typeface="Tahoma"/>
                <a:cs typeface="Tahoma"/>
              </a:rPr>
              <a:t>Features:</a:t>
            </a:r>
            <a:endParaRPr sz="1000">
              <a:latin typeface="Tahoma"/>
              <a:cs typeface="Tahoma"/>
            </a:endParaRPr>
          </a:p>
          <a:p>
            <a:pPr marL="265430" marR="1757045">
              <a:lnSpc>
                <a:spcPct val="100000"/>
              </a:lnSpc>
              <a:spcBef>
                <a:spcPts val="195"/>
              </a:spcBef>
            </a:pPr>
            <a:r>
              <a:rPr sz="1000" spc="-55" dirty="0">
                <a:latin typeface="Tahoma"/>
                <a:cs typeface="Tahoma"/>
              </a:rPr>
              <a:t>Password-</a:t>
            </a:r>
            <a:r>
              <a:rPr sz="1000" spc="-50" dirty="0">
                <a:latin typeface="Tahoma"/>
                <a:cs typeface="Tahoma"/>
              </a:rPr>
              <a:t>based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key. </a:t>
            </a:r>
            <a:r>
              <a:rPr sz="1000" dirty="0">
                <a:latin typeface="Tahoma"/>
                <a:cs typeface="Tahoma"/>
              </a:rPr>
              <a:t>RSA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public/private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key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generation.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10" dirty="0">
                <a:latin typeface="Tahoma"/>
                <a:cs typeface="Tahoma"/>
              </a:rPr>
              <a:t> comparison.</a:t>
            </a:r>
            <a:endParaRPr sz="1000">
              <a:latin typeface="Tahoma"/>
              <a:cs typeface="Tahoma"/>
            </a:endParaRPr>
          </a:p>
          <a:p>
            <a:pPr marL="265430" marR="1385570">
              <a:lnSpc>
                <a:spcPts val="1200"/>
              </a:lnSpc>
              <a:spcBef>
                <a:spcPts val="30"/>
              </a:spcBef>
            </a:pPr>
            <a:r>
              <a:rPr sz="1000" dirty="0">
                <a:latin typeface="Tahoma"/>
                <a:cs typeface="Tahoma"/>
              </a:rPr>
              <a:t>Digital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signature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creation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verification. </a:t>
            </a:r>
            <a:r>
              <a:rPr sz="1000" spc="-65" dirty="0">
                <a:latin typeface="Tahoma"/>
                <a:cs typeface="Tahoma"/>
              </a:rPr>
              <a:t>Image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Video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Encryption/Decryption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000" spc="-20" dirty="0">
                <a:latin typeface="Tahoma"/>
                <a:cs typeface="Tahoma"/>
              </a:rPr>
              <a:t>Strong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separation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between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encryption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layers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secure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UI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handling.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3" name="object 13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4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Symmetric</a:t>
            </a:r>
            <a:r>
              <a:rPr spc="-10" dirty="0"/>
              <a:t> </a:t>
            </a:r>
            <a:r>
              <a:rPr spc="-20" dirty="0"/>
              <a:t>Encryption</a:t>
            </a:r>
            <a:r>
              <a:rPr spc="-10" dirty="0"/>
              <a:t> </a:t>
            </a:r>
            <a:r>
              <a:rPr spc="160" dirty="0"/>
              <a:t>/</a:t>
            </a:r>
            <a:r>
              <a:rPr spc="-5" dirty="0"/>
              <a:t> </a:t>
            </a:r>
            <a:r>
              <a:rPr spc="-25" dirty="0"/>
              <a:t>Decryption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5821" y="932167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Key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Mechanism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5821" y="1122654"/>
            <a:ext cx="5268595" cy="484505"/>
            <a:chOff x="245821" y="1122654"/>
            <a:chExt cx="5268595" cy="484505"/>
          </a:xfrm>
        </p:grpSpPr>
        <p:sp>
          <p:nvSpPr>
            <p:cNvPr id="9" name="object 9"/>
            <p:cNvSpPr/>
            <p:nvPr/>
          </p:nvSpPr>
          <p:spPr>
            <a:xfrm>
              <a:off x="245821" y="1122654"/>
              <a:ext cx="5268595" cy="484505"/>
            </a:xfrm>
            <a:custGeom>
              <a:avLst/>
              <a:gdLst/>
              <a:ahLst/>
              <a:cxnLst/>
              <a:rect l="l" t="t" r="r" b="b"/>
              <a:pathLst>
                <a:path w="5268595" h="484505">
                  <a:moveTo>
                    <a:pt x="5268353" y="0"/>
                  </a:moveTo>
                  <a:lnTo>
                    <a:pt x="0" y="0"/>
                  </a:lnTo>
                  <a:lnTo>
                    <a:pt x="0" y="484314"/>
                  </a:lnTo>
                  <a:lnTo>
                    <a:pt x="5268353" y="484314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538" y="1256220"/>
              <a:ext cx="56515" cy="246379"/>
            </a:xfrm>
            <a:custGeom>
              <a:avLst/>
              <a:gdLst/>
              <a:ahLst/>
              <a:cxnLst/>
              <a:rect l="l" t="t" r="r" b="b"/>
              <a:pathLst>
                <a:path w="56515" h="246380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5" h="246380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5821" y="1122654"/>
            <a:ext cx="5268595" cy="4845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4640" marR="67945">
              <a:lnSpc>
                <a:spcPct val="124500"/>
              </a:lnSpc>
              <a:spcBef>
                <a:spcPts val="200"/>
              </a:spcBef>
            </a:pP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symmetric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key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derived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from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user-</a:t>
            </a:r>
            <a:r>
              <a:rPr sz="1000" spc="-40" dirty="0">
                <a:latin typeface="Tahoma"/>
                <a:cs typeface="Tahoma"/>
              </a:rPr>
              <a:t>provided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password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salt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enhanced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security. </a:t>
            </a:r>
            <a:r>
              <a:rPr sz="1000" dirty="0">
                <a:latin typeface="Tahoma"/>
                <a:cs typeface="Tahoma"/>
              </a:rPr>
              <a:t>The </a:t>
            </a:r>
            <a:r>
              <a:rPr sz="1000" spc="-55" dirty="0">
                <a:latin typeface="Tahoma"/>
                <a:cs typeface="Tahoma"/>
              </a:rPr>
              <a:t>password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hashed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stretched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PBKDF2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 </a:t>
            </a:r>
            <a:r>
              <a:rPr sz="1000" spc="-50" dirty="0">
                <a:latin typeface="Tahoma"/>
                <a:cs typeface="Tahoma"/>
              </a:rPr>
              <a:t>generate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strong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key.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821" y="1841500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821" y="2031987"/>
            <a:ext cx="5268595" cy="510540"/>
          </a:xfrm>
          <a:prstGeom prst="rect">
            <a:avLst/>
          </a:prstGeom>
          <a:solidFill>
            <a:srgbClr val="F2F2F3"/>
          </a:solidFill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ts val="1135"/>
              </a:lnSpc>
              <a:tabLst>
                <a:tab pos="2466975" algn="l"/>
              </a:tabLst>
            </a:pPr>
            <a:r>
              <a:rPr sz="1000" b="1" dirty="0">
                <a:latin typeface="Arial"/>
                <a:cs typeface="Arial"/>
              </a:rPr>
              <a:t>AES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(Advanced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Encryption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Standard)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35" dirty="0">
                <a:latin typeface="Tahoma"/>
                <a:cs typeface="Tahoma"/>
              </a:rPr>
              <a:t>Used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40" dirty="0">
                <a:latin typeface="Tahoma"/>
                <a:cs typeface="Tahoma"/>
              </a:rPr>
              <a:t> general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encryption</a:t>
            </a:r>
            <a:endParaRPr sz="1000">
              <a:latin typeface="Tahoma"/>
              <a:cs typeface="Tahoma"/>
            </a:endParaRPr>
          </a:p>
          <a:p>
            <a:pPr marL="117475">
              <a:lnSpc>
                <a:spcPts val="1195"/>
              </a:lnSpc>
              <a:tabLst>
                <a:tab pos="2466975" algn="l"/>
              </a:tabLst>
            </a:pPr>
            <a:r>
              <a:rPr sz="1000" b="1" dirty="0">
                <a:latin typeface="Arial"/>
                <a:cs typeface="Arial"/>
              </a:rPr>
              <a:t>FERNET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(from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cryptography)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25" dirty="0">
                <a:latin typeface="Tahoma"/>
                <a:cs typeface="Tahoma"/>
              </a:rPr>
              <a:t>Provides</a:t>
            </a:r>
            <a:r>
              <a:rPr sz="1000" spc="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AES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CBC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mode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+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HMAC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integrity</a:t>
            </a:r>
            <a:endParaRPr sz="1000">
              <a:latin typeface="Tahoma"/>
              <a:cs typeface="Tahoma"/>
            </a:endParaRPr>
          </a:p>
          <a:p>
            <a:pPr marL="117475">
              <a:lnSpc>
                <a:spcPts val="1200"/>
              </a:lnSpc>
              <a:tabLst>
                <a:tab pos="2466975" algn="l"/>
              </a:tabLst>
            </a:pPr>
            <a:r>
              <a:rPr sz="1000" b="1" dirty="0">
                <a:latin typeface="Arial"/>
                <a:cs typeface="Arial"/>
              </a:rPr>
              <a:t>DES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(Data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Encryption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Standard)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45" dirty="0">
                <a:latin typeface="Tahoma"/>
                <a:cs typeface="Tahoma"/>
              </a:rPr>
              <a:t>Implemented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historical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comparison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only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5" name="object 15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5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Asymmetric</a:t>
            </a:r>
            <a:r>
              <a:rPr spc="-10" dirty="0"/>
              <a:t> </a:t>
            </a:r>
            <a:r>
              <a:rPr spc="-20" dirty="0"/>
              <a:t>Encryption</a:t>
            </a:r>
            <a:r>
              <a:rPr spc="-10" dirty="0"/>
              <a:t> </a:t>
            </a:r>
            <a:r>
              <a:rPr spc="160" dirty="0"/>
              <a:t>/</a:t>
            </a:r>
            <a:r>
              <a:rPr spc="-10" dirty="0"/>
              <a:t> </a:t>
            </a:r>
            <a:r>
              <a:rPr spc="-20" dirty="0"/>
              <a:t>Decryption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9821" y="1323454"/>
            <a:ext cx="2676525" cy="205104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1016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RSA</a:t>
            </a:r>
            <a:r>
              <a:rPr sz="1000" spc="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(Rivest–Shamir–Adleman)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9821" y="1528000"/>
            <a:ext cx="2676525" cy="484505"/>
            <a:chOff x="149821" y="1528000"/>
            <a:chExt cx="2676525" cy="484505"/>
          </a:xfrm>
        </p:grpSpPr>
        <p:sp>
          <p:nvSpPr>
            <p:cNvPr id="9" name="object 9"/>
            <p:cNvSpPr/>
            <p:nvPr/>
          </p:nvSpPr>
          <p:spPr>
            <a:xfrm>
              <a:off x="149821" y="1528000"/>
              <a:ext cx="2676525" cy="484505"/>
            </a:xfrm>
            <a:custGeom>
              <a:avLst/>
              <a:gdLst/>
              <a:ahLst/>
              <a:cxnLst/>
              <a:rect l="l" t="t" r="r" b="b"/>
              <a:pathLst>
                <a:path w="2676525" h="484505">
                  <a:moveTo>
                    <a:pt x="2676347" y="0"/>
                  </a:moveTo>
                  <a:lnTo>
                    <a:pt x="0" y="0"/>
                  </a:lnTo>
                  <a:lnTo>
                    <a:pt x="0" y="484314"/>
                  </a:lnTo>
                  <a:lnTo>
                    <a:pt x="2676347" y="484314"/>
                  </a:lnTo>
                  <a:lnTo>
                    <a:pt x="2676347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5539" y="1661553"/>
              <a:ext cx="56515" cy="246379"/>
            </a:xfrm>
            <a:custGeom>
              <a:avLst/>
              <a:gdLst/>
              <a:ahLst/>
              <a:cxnLst/>
              <a:rect l="l" t="t" r="r" b="b"/>
              <a:pathLst>
                <a:path w="56514" h="246380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4" h="246380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9821" y="1528000"/>
            <a:ext cx="2676525" cy="4845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4640" marR="274955">
              <a:lnSpc>
                <a:spcPct val="124500"/>
              </a:lnSpc>
              <a:spcBef>
                <a:spcPts val="200"/>
              </a:spcBef>
            </a:pPr>
            <a:r>
              <a:rPr sz="1000" spc="-45" dirty="0">
                <a:latin typeface="Tahoma"/>
                <a:cs typeface="Tahoma"/>
              </a:rPr>
              <a:t>Generates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public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private </a:t>
            </a:r>
            <a:r>
              <a:rPr sz="1000" spc="-45" dirty="0">
                <a:latin typeface="Tahoma"/>
                <a:cs typeface="Tahoma"/>
              </a:rPr>
              <a:t>key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pair. </a:t>
            </a:r>
            <a:r>
              <a:rPr sz="1000" spc="-20" dirty="0">
                <a:latin typeface="Tahoma"/>
                <a:cs typeface="Tahoma"/>
              </a:rPr>
              <a:t>Suitable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encrypting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small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files.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3826" y="1335760"/>
            <a:ext cx="2676525" cy="205104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1016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80"/>
              </a:spcBef>
            </a:pP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ECC</a:t>
            </a:r>
            <a:r>
              <a:rPr sz="10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(Elliptic</a:t>
            </a:r>
            <a:r>
              <a:rPr sz="1000" spc="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Curve</a:t>
            </a:r>
            <a:r>
              <a:rPr sz="1000" spc="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Cryptography)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33826" y="1540294"/>
            <a:ext cx="2676525" cy="459740"/>
            <a:chOff x="2933826" y="1540294"/>
            <a:chExt cx="2676525" cy="459740"/>
          </a:xfrm>
        </p:grpSpPr>
        <p:sp>
          <p:nvSpPr>
            <p:cNvPr id="14" name="object 14"/>
            <p:cNvSpPr/>
            <p:nvPr/>
          </p:nvSpPr>
          <p:spPr>
            <a:xfrm>
              <a:off x="2933826" y="1540294"/>
              <a:ext cx="2676525" cy="459740"/>
            </a:xfrm>
            <a:custGeom>
              <a:avLst/>
              <a:gdLst/>
              <a:ahLst/>
              <a:cxnLst/>
              <a:rect l="l" t="t" r="r" b="b"/>
              <a:pathLst>
                <a:path w="2676525" h="459739">
                  <a:moveTo>
                    <a:pt x="2676347" y="0"/>
                  </a:moveTo>
                  <a:lnTo>
                    <a:pt x="0" y="0"/>
                  </a:lnTo>
                  <a:lnTo>
                    <a:pt x="0" y="459714"/>
                  </a:lnTo>
                  <a:lnTo>
                    <a:pt x="2676347" y="459714"/>
                  </a:lnTo>
                  <a:lnTo>
                    <a:pt x="2676347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09544" y="1673859"/>
              <a:ext cx="56515" cy="246379"/>
            </a:xfrm>
            <a:custGeom>
              <a:avLst/>
              <a:gdLst/>
              <a:ahLst/>
              <a:cxnLst/>
              <a:rect l="l" t="t" r="r" b="b"/>
              <a:pathLst>
                <a:path w="56514" h="246380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4" h="246380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33826" y="1540294"/>
            <a:ext cx="2676525" cy="4597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94640">
              <a:lnSpc>
                <a:spcPct val="100000"/>
              </a:lnSpc>
              <a:spcBef>
                <a:spcPts val="495"/>
              </a:spcBef>
            </a:pPr>
            <a:r>
              <a:rPr sz="1000" dirty="0">
                <a:latin typeface="Tahoma"/>
                <a:cs typeface="Tahoma"/>
              </a:rPr>
              <a:t>More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secure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30" dirty="0">
                <a:latin typeface="Tahoma"/>
                <a:cs typeface="Tahoma"/>
              </a:rPr>
              <a:t> smaller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keys.</a:t>
            </a:r>
            <a:endParaRPr sz="1000">
              <a:latin typeface="Tahoma"/>
              <a:cs typeface="Tahoma"/>
            </a:endParaRPr>
          </a:p>
          <a:p>
            <a:pPr marL="294640">
              <a:lnSpc>
                <a:spcPct val="100000"/>
              </a:lnSpc>
              <a:spcBef>
                <a:spcPts val="290"/>
              </a:spcBef>
            </a:pPr>
            <a:r>
              <a:rPr sz="1000" spc="-50" dirty="0">
                <a:latin typeface="Tahoma"/>
                <a:cs typeface="Tahoma"/>
              </a:rPr>
              <a:t>Ideal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resource-</a:t>
            </a:r>
            <a:r>
              <a:rPr sz="1000" spc="-40" dirty="0">
                <a:latin typeface="Tahoma"/>
                <a:cs typeface="Tahoma"/>
              </a:rPr>
              <a:t>constrained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environments.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8" name="object 18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6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Hashing</a:t>
            </a:r>
            <a:r>
              <a:rPr spc="-60" dirty="0"/>
              <a:t> </a:t>
            </a:r>
            <a:r>
              <a:rPr spc="-25" dirty="0"/>
              <a:t>Algorithms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45821" y="932167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spc="-25" dirty="0">
                <a:solidFill>
                  <a:srgbClr val="FFFFFF"/>
                </a:solidFill>
                <a:latin typeface="Tahoma"/>
                <a:cs typeface="Tahoma"/>
              </a:rPr>
              <a:t>Purpose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0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Hashing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45821" y="1122654"/>
            <a:ext cx="5268595" cy="484505"/>
            <a:chOff x="245821" y="1122654"/>
            <a:chExt cx="5268595" cy="484505"/>
          </a:xfrm>
        </p:grpSpPr>
        <p:sp>
          <p:nvSpPr>
            <p:cNvPr id="9" name="object 9"/>
            <p:cNvSpPr/>
            <p:nvPr/>
          </p:nvSpPr>
          <p:spPr>
            <a:xfrm>
              <a:off x="245821" y="1122654"/>
              <a:ext cx="5268595" cy="484505"/>
            </a:xfrm>
            <a:custGeom>
              <a:avLst/>
              <a:gdLst/>
              <a:ahLst/>
              <a:cxnLst/>
              <a:rect l="l" t="t" r="r" b="b"/>
              <a:pathLst>
                <a:path w="5268595" h="484505">
                  <a:moveTo>
                    <a:pt x="5268353" y="0"/>
                  </a:moveTo>
                  <a:lnTo>
                    <a:pt x="0" y="0"/>
                  </a:lnTo>
                  <a:lnTo>
                    <a:pt x="0" y="484314"/>
                  </a:lnTo>
                  <a:lnTo>
                    <a:pt x="5268353" y="484314"/>
                  </a:lnTo>
                  <a:lnTo>
                    <a:pt x="5268353" y="0"/>
                  </a:lnTo>
                  <a:close/>
                </a:path>
              </a:pathLst>
            </a:custGeom>
            <a:solidFill>
              <a:srgbClr val="F2F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21538" y="1256220"/>
              <a:ext cx="56515" cy="246379"/>
            </a:xfrm>
            <a:custGeom>
              <a:avLst/>
              <a:gdLst/>
              <a:ahLst/>
              <a:cxnLst/>
              <a:rect l="l" t="t" r="r" b="b"/>
              <a:pathLst>
                <a:path w="56515" h="246380">
                  <a:moveTo>
                    <a:pt x="56235" y="189788"/>
                  </a:moveTo>
                  <a:lnTo>
                    <a:pt x="0" y="189788"/>
                  </a:lnTo>
                  <a:lnTo>
                    <a:pt x="0" y="246024"/>
                  </a:lnTo>
                  <a:lnTo>
                    <a:pt x="56235" y="246024"/>
                  </a:lnTo>
                  <a:lnTo>
                    <a:pt x="56235" y="189788"/>
                  </a:lnTo>
                  <a:close/>
                </a:path>
                <a:path w="56515" h="246380">
                  <a:moveTo>
                    <a:pt x="56235" y="0"/>
                  </a:moveTo>
                  <a:lnTo>
                    <a:pt x="0" y="0"/>
                  </a:lnTo>
                  <a:lnTo>
                    <a:pt x="0" y="56235"/>
                  </a:lnTo>
                  <a:lnTo>
                    <a:pt x="56235" y="56235"/>
                  </a:lnTo>
                  <a:lnTo>
                    <a:pt x="56235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5821" y="1122654"/>
            <a:ext cx="5268595" cy="4845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94640" marR="2101215">
              <a:lnSpc>
                <a:spcPct val="124500"/>
              </a:lnSpc>
              <a:spcBef>
                <a:spcPts val="200"/>
              </a:spcBef>
            </a:pPr>
            <a:r>
              <a:rPr sz="1000" spc="-30" dirty="0">
                <a:latin typeface="Tahoma"/>
                <a:cs typeface="Tahoma"/>
              </a:rPr>
              <a:t>Hashing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creates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fixed-</a:t>
            </a:r>
            <a:r>
              <a:rPr sz="1000" spc="-20" dirty="0">
                <a:latin typeface="Tahoma"/>
                <a:cs typeface="Tahoma"/>
              </a:rPr>
              <a:t>size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digital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fingerprint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data. </a:t>
            </a:r>
            <a:r>
              <a:rPr sz="1000" spc="-35" dirty="0">
                <a:latin typeface="Tahoma"/>
                <a:cs typeface="Tahoma"/>
              </a:rPr>
              <a:t>Used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verify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25" dirty="0">
                <a:latin typeface="Tahoma"/>
                <a:cs typeface="Tahoma"/>
              </a:rPr>
              <a:t> integrity and detect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tampering.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821" y="1841500"/>
            <a:ext cx="5268595" cy="190500"/>
          </a:xfrm>
          <a:prstGeom prst="rect">
            <a:avLst/>
          </a:prstGeom>
          <a:solidFill>
            <a:srgbClr val="00887B"/>
          </a:solidFill>
        </p:spPr>
        <p:txBody>
          <a:bodyPr vert="horz" wrap="square" lIns="0" tIns="254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20"/>
              </a:spcBef>
            </a:pP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Algorithms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Tahoma"/>
                <a:cs typeface="Tahoma"/>
              </a:rPr>
              <a:t>Used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5821" y="2031987"/>
            <a:ext cx="5268595" cy="510540"/>
          </a:xfrm>
          <a:prstGeom prst="rect">
            <a:avLst/>
          </a:prstGeom>
          <a:solidFill>
            <a:srgbClr val="F2F2F3"/>
          </a:solidFill>
        </p:spPr>
        <p:txBody>
          <a:bodyPr vert="horz" wrap="square" lIns="0" tIns="0" rIns="0" bIns="0" rtlCol="0">
            <a:spAutoFit/>
          </a:bodyPr>
          <a:lstStyle/>
          <a:p>
            <a:pPr marL="117475">
              <a:lnSpc>
                <a:spcPts val="1135"/>
              </a:lnSpc>
              <a:tabLst>
                <a:tab pos="795655" algn="l"/>
              </a:tabLst>
            </a:pPr>
            <a:r>
              <a:rPr sz="1000" b="1" dirty="0">
                <a:latin typeface="Arial"/>
                <a:cs typeface="Arial"/>
              </a:rPr>
              <a:t>SHA-</a:t>
            </a:r>
            <a:r>
              <a:rPr sz="1000" b="1" spc="-25" dirty="0">
                <a:latin typeface="Arial"/>
                <a:cs typeface="Arial"/>
              </a:rPr>
              <a:t>512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20" dirty="0">
                <a:latin typeface="Tahoma"/>
                <a:cs typeface="Tahoma"/>
              </a:rPr>
              <a:t>Strong </a:t>
            </a:r>
            <a:r>
              <a:rPr sz="1000" spc="-30" dirty="0">
                <a:latin typeface="Tahoma"/>
                <a:cs typeface="Tahoma"/>
              </a:rPr>
              <a:t>cryptographic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512-</a:t>
            </a:r>
            <a:r>
              <a:rPr sz="1000" dirty="0">
                <a:latin typeface="Tahoma"/>
                <a:cs typeface="Tahoma"/>
              </a:rPr>
              <a:t>bit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output</a:t>
            </a:r>
            <a:endParaRPr sz="1000">
              <a:latin typeface="Tahoma"/>
              <a:cs typeface="Tahoma"/>
            </a:endParaRPr>
          </a:p>
          <a:p>
            <a:pPr marL="117475">
              <a:lnSpc>
                <a:spcPts val="1195"/>
              </a:lnSpc>
              <a:tabLst>
                <a:tab pos="795655" algn="l"/>
              </a:tabLst>
            </a:pPr>
            <a:r>
              <a:rPr sz="1000" b="1" dirty="0">
                <a:latin typeface="Arial"/>
                <a:cs typeface="Arial"/>
              </a:rPr>
              <a:t>SHA-</a:t>
            </a:r>
            <a:r>
              <a:rPr sz="1000" b="1" spc="-25" dirty="0">
                <a:latin typeface="Arial"/>
                <a:cs typeface="Arial"/>
              </a:rPr>
              <a:t>256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10" dirty="0">
                <a:latin typeface="Tahoma"/>
                <a:cs typeface="Tahoma"/>
              </a:rPr>
              <a:t>Widely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secure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256-</a:t>
            </a:r>
            <a:r>
              <a:rPr sz="1000" dirty="0">
                <a:latin typeface="Tahoma"/>
                <a:cs typeface="Tahoma"/>
              </a:rPr>
              <a:t>bit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output</a:t>
            </a:r>
            <a:endParaRPr sz="1000">
              <a:latin typeface="Tahoma"/>
              <a:cs typeface="Tahoma"/>
            </a:endParaRPr>
          </a:p>
          <a:p>
            <a:pPr marL="117475">
              <a:lnSpc>
                <a:spcPts val="1200"/>
              </a:lnSpc>
              <a:tabLst>
                <a:tab pos="795655" algn="l"/>
              </a:tabLst>
            </a:pPr>
            <a:r>
              <a:rPr sz="1000" b="1" spc="35" dirty="0">
                <a:latin typeface="Arial"/>
                <a:cs typeface="Arial"/>
              </a:rPr>
              <a:t>MD5</a:t>
            </a:r>
            <a:r>
              <a:rPr sz="1000" b="1" dirty="0">
                <a:latin typeface="Arial"/>
                <a:cs typeface="Arial"/>
              </a:rPr>
              <a:t>	</a:t>
            </a:r>
            <a:r>
              <a:rPr sz="1000" spc="-10" dirty="0">
                <a:latin typeface="Tahoma"/>
                <a:cs typeface="Tahoma"/>
              </a:rPr>
              <a:t>Fast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but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insecure;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here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educational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contrast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5" name="object 15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3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7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7036" y="-1451"/>
            <a:ext cx="440055" cy="101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00" spc="-10" dirty="0">
                <a:latin typeface="Arial MT"/>
                <a:cs typeface="Arial MT"/>
                <a:hlinkClick r:id="rId2" action="ppaction://hlinksldjump"/>
              </a:rPr>
              <a:t>Demonstration</a:t>
            </a:r>
            <a:endParaRPr sz="5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5760085" cy="467359"/>
            <a:chOff x="0" y="0"/>
            <a:chExt cx="5760085" cy="467359"/>
          </a:xfrm>
        </p:grpSpPr>
        <p:sp>
          <p:nvSpPr>
            <p:cNvPr id="4" name="object 4"/>
            <p:cNvSpPr/>
            <p:nvPr/>
          </p:nvSpPr>
          <p:spPr>
            <a:xfrm>
              <a:off x="2880004" y="0"/>
              <a:ext cx="2880360" cy="116839"/>
            </a:xfrm>
            <a:custGeom>
              <a:avLst/>
              <a:gdLst/>
              <a:ahLst/>
              <a:cxnLst/>
              <a:rect l="l" t="t" r="r" b="b"/>
              <a:pathLst>
                <a:path w="2880360" h="116839">
                  <a:moveTo>
                    <a:pt x="2880004" y="0"/>
                  </a:moveTo>
                  <a:lnTo>
                    <a:pt x="0" y="0"/>
                  </a:lnTo>
                  <a:lnTo>
                    <a:pt x="0" y="116687"/>
                  </a:lnTo>
                  <a:lnTo>
                    <a:pt x="2880004" y="116687"/>
                  </a:lnTo>
                  <a:lnTo>
                    <a:pt x="2880004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6674"/>
              <a:ext cx="5760085" cy="350520"/>
            </a:xfrm>
            <a:custGeom>
              <a:avLst/>
              <a:gdLst/>
              <a:ahLst/>
              <a:cxnLst/>
              <a:rect l="l" t="t" r="r" b="b"/>
              <a:pathLst>
                <a:path w="5760085" h="350520">
                  <a:moveTo>
                    <a:pt x="5759996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5759996" y="350126"/>
                  </a:lnTo>
                  <a:lnTo>
                    <a:pt x="5759996" y="0"/>
                  </a:lnTo>
                  <a:close/>
                </a:path>
              </a:pathLst>
            </a:custGeom>
            <a:solidFill>
              <a:srgbClr val="E6E6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Digital</a:t>
            </a:r>
            <a:r>
              <a:rPr spc="-10" dirty="0"/>
              <a:t> </a:t>
            </a:r>
            <a:r>
              <a:rPr spc="-35" dirty="0"/>
              <a:t>Signature</a:t>
            </a:r>
          </a:p>
        </p:txBody>
      </p:sp>
      <p:sp>
        <p:nvSpPr>
          <p:cNvPr id="7" name="object 7"/>
          <p:cNvSpPr/>
          <p:nvPr/>
        </p:nvSpPr>
        <p:spPr>
          <a:xfrm>
            <a:off x="325551" y="95030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551" y="1140091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5551" y="1481708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5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5551" y="1671497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5551" y="2310904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5551" y="2500693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5551" y="2690482"/>
            <a:ext cx="56515" cy="56515"/>
          </a:xfrm>
          <a:custGeom>
            <a:avLst/>
            <a:gdLst/>
            <a:ahLst/>
            <a:cxnLst/>
            <a:rect l="l" t="t" r="r" b="b"/>
            <a:pathLst>
              <a:path w="56514" h="56514">
                <a:moveTo>
                  <a:pt x="56235" y="0"/>
                </a:moveTo>
                <a:lnTo>
                  <a:pt x="0" y="0"/>
                </a:lnTo>
                <a:lnTo>
                  <a:pt x="0" y="56235"/>
                </a:lnTo>
                <a:lnTo>
                  <a:pt x="56235" y="56235"/>
                </a:lnTo>
                <a:lnTo>
                  <a:pt x="56235" y="0"/>
                </a:lnTo>
                <a:close/>
              </a:path>
            </a:pathLst>
          </a:custGeom>
          <a:solidFill>
            <a:srgbClr val="00887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9298" y="639565"/>
            <a:ext cx="3367404" cy="21456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000" b="1" dirty="0">
                <a:latin typeface="Arial"/>
                <a:cs typeface="Arial"/>
              </a:rPr>
              <a:t>Digital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Signature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45" dirty="0">
                <a:latin typeface="Arial"/>
                <a:cs typeface="Arial"/>
              </a:rPr>
              <a:t>Process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in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CypherSafe:</a:t>
            </a:r>
            <a:endParaRPr sz="10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file’s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first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generated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using </a:t>
            </a:r>
            <a:r>
              <a:rPr sz="1000" b="1" dirty="0">
                <a:latin typeface="Arial"/>
                <a:cs typeface="Arial"/>
              </a:rPr>
              <a:t>SHA-</a:t>
            </a:r>
            <a:r>
              <a:rPr sz="1000" b="1" spc="-20" dirty="0">
                <a:latin typeface="Arial"/>
                <a:cs typeface="Arial"/>
              </a:rPr>
              <a:t>256</a:t>
            </a:r>
            <a:r>
              <a:rPr sz="1000" spc="-20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  <a:p>
            <a:pPr marL="265430" marR="161925">
              <a:lnSpc>
                <a:spcPct val="100000"/>
              </a:lnSpc>
              <a:spcBef>
                <a:spcPts val="290"/>
              </a:spcBef>
            </a:pPr>
            <a:r>
              <a:rPr sz="1000" dirty="0">
                <a:latin typeface="Tahoma"/>
                <a:cs typeface="Tahoma"/>
              </a:rPr>
              <a:t>This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hash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then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encrypted</a:t>
            </a:r>
            <a:r>
              <a:rPr sz="1000" spc="-30" dirty="0">
                <a:latin typeface="Tahoma"/>
                <a:cs typeface="Tahoma"/>
              </a:rPr>
              <a:t> using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b="1" spc="-50" dirty="0">
                <a:latin typeface="Arial"/>
                <a:cs typeface="Arial"/>
              </a:rPr>
              <a:t>sender’s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private </a:t>
            </a:r>
            <a:r>
              <a:rPr sz="1000" b="1" spc="-20" dirty="0">
                <a:latin typeface="Arial"/>
                <a:cs typeface="Arial"/>
              </a:rPr>
              <a:t>key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(RSA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ECC).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0"/>
              </a:spcBef>
            </a:pPr>
            <a:r>
              <a:rPr sz="1000" dirty="0">
                <a:latin typeface="Tahoma"/>
                <a:cs typeface="Tahoma"/>
              </a:rPr>
              <a:t>The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recipient</a:t>
            </a:r>
            <a:r>
              <a:rPr sz="1000" spc="-35" dirty="0">
                <a:latin typeface="Tahoma"/>
                <a:cs typeface="Tahoma"/>
              </a:rPr>
              <a:t> decrypts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signature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b="1" spc="-35" dirty="0">
                <a:latin typeface="Arial"/>
                <a:cs typeface="Arial"/>
              </a:rPr>
              <a:t>public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key</a:t>
            </a:r>
            <a:r>
              <a:rPr sz="1000" spc="-20" dirty="0">
                <a:latin typeface="Tahoma"/>
                <a:cs typeface="Tahoma"/>
              </a:rPr>
              <a:t>.</a:t>
            </a:r>
            <a:endParaRPr sz="1000">
              <a:latin typeface="Tahoma"/>
              <a:cs typeface="Tahoma"/>
            </a:endParaRPr>
          </a:p>
          <a:p>
            <a:pPr marL="265430" marR="104139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Tahoma"/>
                <a:cs typeface="Tahoma"/>
              </a:rPr>
              <a:t>The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file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hashed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again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</a:t>
            </a:r>
            <a:r>
              <a:rPr sz="1000" spc="-40" dirty="0">
                <a:latin typeface="Tahoma"/>
                <a:cs typeface="Tahoma"/>
              </a:rPr>
              <a:t>compared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verify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integrity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authenticity.</a:t>
            </a:r>
            <a:endParaRPr sz="10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000" b="1" dirty="0">
                <a:latin typeface="Arial"/>
                <a:cs typeface="Arial"/>
              </a:rPr>
              <a:t>Why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45" dirty="0">
                <a:latin typeface="Arial"/>
                <a:cs typeface="Arial"/>
              </a:rPr>
              <a:t>use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Digital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Signatures?</a:t>
            </a:r>
            <a:endParaRPr sz="1000">
              <a:latin typeface="Arial"/>
              <a:cs typeface="Arial"/>
            </a:endParaRPr>
          </a:p>
          <a:p>
            <a:pPr marL="265430" marR="2278380">
              <a:lnSpc>
                <a:spcPct val="124500"/>
              </a:lnSpc>
            </a:pPr>
            <a:r>
              <a:rPr sz="1000" spc="-25" dirty="0">
                <a:latin typeface="Tahoma"/>
                <a:cs typeface="Tahoma"/>
              </a:rPr>
              <a:t>Authentication. </a:t>
            </a:r>
            <a:r>
              <a:rPr sz="1000" spc="-10" dirty="0">
                <a:latin typeface="Tahoma"/>
                <a:cs typeface="Tahoma"/>
              </a:rPr>
              <a:t>Integrity.</a:t>
            </a:r>
            <a:endParaRPr sz="1000">
              <a:latin typeface="Tahoma"/>
              <a:cs typeface="Tahoma"/>
            </a:endParaRPr>
          </a:p>
          <a:p>
            <a:pPr marL="265430">
              <a:lnSpc>
                <a:spcPct val="100000"/>
              </a:lnSpc>
              <a:spcBef>
                <a:spcPts val="295"/>
              </a:spcBef>
            </a:pPr>
            <a:r>
              <a:rPr sz="1000" dirty="0">
                <a:latin typeface="Tahoma"/>
                <a:cs typeface="Tahoma"/>
              </a:rPr>
              <a:t>Non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Repudiation.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53573" y="1309228"/>
            <a:ext cx="1814428" cy="88173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3148621"/>
            <a:ext cx="5760085" cy="91440"/>
            <a:chOff x="0" y="3148621"/>
            <a:chExt cx="5760085" cy="91440"/>
          </a:xfrm>
        </p:grpSpPr>
        <p:sp>
          <p:nvSpPr>
            <p:cNvPr id="17" name="object 17"/>
            <p:cNvSpPr/>
            <p:nvPr/>
          </p:nvSpPr>
          <p:spPr>
            <a:xfrm>
              <a:off x="0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8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19973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538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39946" y="3148621"/>
              <a:ext cx="1920239" cy="91440"/>
            </a:xfrm>
            <a:custGeom>
              <a:avLst/>
              <a:gdLst/>
              <a:ahLst/>
              <a:cxnLst/>
              <a:rect l="l" t="t" r="r" b="b"/>
              <a:pathLst>
                <a:path w="1920239" h="91439">
                  <a:moveTo>
                    <a:pt x="1919973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919973" y="91376"/>
                  </a:lnTo>
                  <a:lnTo>
                    <a:pt x="1919973" y="0"/>
                  </a:lnTo>
                  <a:close/>
                </a:path>
              </a:pathLst>
            </a:custGeom>
            <a:solidFill>
              <a:srgbClr val="008A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dirty="0"/>
              <a:t>Mohamed </a:t>
            </a:r>
            <a:r>
              <a:rPr spc="-10" dirty="0"/>
              <a:t>Achek,</a:t>
            </a:r>
            <a:r>
              <a:rPr spc="5" dirty="0"/>
              <a:t> </a:t>
            </a:r>
            <a:r>
              <a:rPr dirty="0"/>
              <a:t>Mohamed</a:t>
            </a:r>
            <a:r>
              <a:rPr spc="5" dirty="0"/>
              <a:t> </a:t>
            </a:r>
            <a:r>
              <a:rPr spc="-10" dirty="0"/>
              <a:t>Amine</a:t>
            </a:r>
            <a:r>
              <a:rPr spc="5" dirty="0"/>
              <a:t> </a:t>
            </a:r>
            <a:r>
              <a:rPr spc="-10" dirty="0"/>
              <a:t>Saoudi</a:t>
            </a:r>
            <a:r>
              <a:rPr spc="140" dirty="0"/>
              <a:t> </a:t>
            </a:r>
            <a:r>
              <a:rPr b="0" spc="-10" dirty="0">
                <a:latin typeface="Arial MT"/>
                <a:cs typeface="Arial MT"/>
              </a:rPr>
              <a:t>(TBS)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2703029" y="3149836"/>
            <a:ext cx="354330" cy="90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90"/>
              </a:lnSpc>
            </a:pPr>
            <a:r>
              <a:rPr sz="500" b="1" spc="-20" dirty="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CypherSafe</a:t>
            </a:r>
            <a:endParaRPr sz="5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10" dirty="0"/>
              <a:t>18/05/2025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-20" dirty="0"/>
              <a:t>8</a:t>
            </a:r>
            <a:r>
              <a:rPr spc="-50" dirty="0"/>
              <a:t> </a:t>
            </a:r>
            <a:r>
              <a:rPr spc="125" dirty="0"/>
              <a:t>/</a:t>
            </a:r>
            <a:r>
              <a:rPr spc="-45" dirty="0"/>
              <a:t> </a:t>
            </a:r>
            <a:r>
              <a:rPr spc="-25" dirty="0"/>
              <a:t>15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1097</Words>
  <Application>Microsoft Office PowerPoint</Application>
  <PresentationFormat>Custom</PresentationFormat>
  <Paragraphs>181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Arial MT</vt:lpstr>
      <vt:lpstr>Calibri</vt:lpstr>
      <vt:lpstr>Tahoma</vt:lpstr>
      <vt:lpstr>Office Theme</vt:lpstr>
      <vt:lpstr>PowerPoint Presentation</vt:lpstr>
      <vt:lpstr>Table of Contents</vt:lpstr>
      <vt:lpstr>Introduction</vt:lpstr>
      <vt:lpstr>Objectives</vt:lpstr>
      <vt:lpstr>Methodology</vt:lpstr>
      <vt:lpstr>Symmetric Encryption / Decryption</vt:lpstr>
      <vt:lpstr>Asymmetric Encryption / Decryption</vt:lpstr>
      <vt:lpstr>Hashing Algorithms</vt:lpstr>
      <vt:lpstr>Digital Signature</vt:lpstr>
      <vt:lpstr>Image Encryption</vt:lpstr>
      <vt:lpstr>PowerPoint Presentation</vt:lpstr>
      <vt:lpstr>Main Project and Tackled Sub-Projects</vt:lpstr>
      <vt:lpstr>PowerPoint Presentation</vt:lpstr>
      <vt:lpstr>Results &amp; Evaluation</vt:lpstr>
      <vt:lpstr>Future Enhancements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CypherSafe - Encryption/Decryption, Hashing &amp; Digital Signature</dc:title>
  <dc:creator>Mohamed Achek , Mohamed Amine Saoudi</dc:creator>
  <cp:lastModifiedBy>achekmohamed</cp:lastModifiedBy>
  <cp:revision>1</cp:revision>
  <dcterms:created xsi:type="dcterms:W3CDTF">2025-05-22T21:57:05Z</dcterms:created>
  <dcterms:modified xsi:type="dcterms:W3CDTF">2025-05-22T21:58:29Z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2025-05-22T00:00:00Z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2025-05-22T00:00:00Z</vt:filetime>
  </property>
  <property fmtid="{D5CDD505-2E9C-101B-9397-08002B2CF9AE}" pid="5" name="PTEX.Fullbanner">
    <vt:lpwstr>This is pdfTeX, Version 3.141592653-2.6-1.40.26 (TeX Live 2024) kpathsea version 6.4.0</vt:lpwstr>
  </property>
  <property fmtid="{D5CDD505-2E9C-101B-9397-08002B2CF9AE}" pid="6" name="Producer">
    <vt:lpwstr>pdfTeX-1.40.26</vt:lpwstr>
  </property>
</Properties>
</file>